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1" r:id="rId1"/>
  </p:sldMasterIdLst>
  <p:sldIdLst>
    <p:sldId id="306" r:id="rId2"/>
    <p:sldId id="258" r:id="rId3"/>
    <p:sldId id="307" r:id="rId4"/>
    <p:sldId id="260" r:id="rId5"/>
    <p:sldId id="261" r:id="rId6"/>
    <p:sldId id="262" r:id="rId7"/>
    <p:sldId id="263" r:id="rId8"/>
    <p:sldId id="265" r:id="rId9"/>
    <p:sldId id="266" r:id="rId10"/>
    <p:sldId id="267" r:id="rId11"/>
    <p:sldId id="268" r:id="rId12"/>
    <p:sldId id="308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309" r:id="rId21"/>
    <p:sldId id="279" r:id="rId22"/>
    <p:sldId id="310" r:id="rId23"/>
    <p:sldId id="311" r:id="rId24"/>
    <p:sldId id="282" r:id="rId25"/>
    <p:sldId id="283" r:id="rId26"/>
    <p:sldId id="284" r:id="rId27"/>
    <p:sldId id="312" r:id="rId28"/>
    <p:sldId id="313" r:id="rId29"/>
    <p:sldId id="314" r:id="rId30"/>
    <p:sldId id="288" r:id="rId31"/>
    <p:sldId id="289" r:id="rId32"/>
    <p:sldId id="315" r:id="rId33"/>
    <p:sldId id="291" r:id="rId34"/>
    <p:sldId id="292" r:id="rId35"/>
    <p:sldId id="293" r:id="rId36"/>
    <p:sldId id="294" r:id="rId37"/>
    <p:sldId id="295" r:id="rId38"/>
    <p:sldId id="296" r:id="rId39"/>
    <p:sldId id="316" r:id="rId40"/>
    <p:sldId id="317" r:id="rId41"/>
    <p:sldId id="299" r:id="rId42"/>
    <p:sldId id="300" r:id="rId43"/>
    <p:sldId id="301" r:id="rId44"/>
    <p:sldId id="302" r:id="rId45"/>
    <p:sldId id="318" r:id="rId46"/>
    <p:sldId id="304" r:id="rId47"/>
    <p:sldId id="319" r:id="rId48"/>
  </p:sldIdLst>
  <p:sldSz cx="9144000" cy="6858000" type="screen4x3"/>
  <p:notesSz cx="6858000" cy="9144000"/>
  <p:embeddedFontLst>
    <p:embeddedFont>
      <p:font typeface="나눔손글씨 펜" pitchFamily="66" charset="-127"/>
      <p:regular r:id="rId49"/>
    </p:embeddedFont>
    <p:embeddedFont>
      <p:font typeface="맑은 고딕" pitchFamily="50" charset="-127"/>
      <p:regular r:id="rId50"/>
      <p:bold r:id="rId51"/>
    </p:embeddedFont>
    <p:embeddedFont>
      <p:font typeface="HY견고딕" pitchFamily="18" charset="-127"/>
      <p:regular r:id="rId52"/>
    </p:embeddedFont>
    <p:embeddedFont>
      <p:font typeface="Tahoma" pitchFamily="34" charset="0"/>
      <p:regular r:id="rId53"/>
      <p:bold r:id="rId5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10" d="100"/>
          <a:sy n="110" d="100"/>
        </p:scale>
        <p:origin x="-1560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font" Target="fonts/font2.fntdata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5.fntdata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.fntdata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3.fntdata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0" y="5517232"/>
            <a:ext cx="9144000" cy="1368152"/>
          </a:xfrm>
          <a:prstGeom prst="rect">
            <a:avLst/>
          </a:prstGeom>
          <a:solidFill>
            <a:srgbClr val="FC88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8" name="제목 13"/>
          <p:cNvSpPr>
            <a:spLocks noGrp="1"/>
          </p:cNvSpPr>
          <p:nvPr>
            <p:ph type="title"/>
          </p:nvPr>
        </p:nvSpPr>
        <p:spPr>
          <a:xfrm>
            <a:off x="251520" y="5709740"/>
            <a:ext cx="8229600" cy="1031628"/>
          </a:xfrm>
        </p:spPr>
        <p:txBody>
          <a:bodyPr/>
          <a:lstStyle>
            <a:lvl1pPr algn="l">
              <a:defRPr sz="4400" b="0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defRPr>
            </a:lvl1pPr>
          </a:lstStyle>
          <a:p>
            <a:r>
              <a:rPr lang="en-US" altLang="ko-KR" dirty="0" smtClean="0"/>
              <a:t>Click to edit Master title style</a:t>
            </a:r>
            <a:endParaRPr lang="ko-KR" altLang="en-US" dirty="0"/>
          </a:p>
        </p:txBody>
      </p:sp>
      <p:pic>
        <p:nvPicPr>
          <p:cNvPr id="11" name="Picture 4" descr="C:\Users\김현용\Desktop\제호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332656"/>
            <a:ext cx="1905001" cy="31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그룹 2"/>
          <p:cNvGrpSpPr/>
          <p:nvPr userDrawn="1"/>
        </p:nvGrpSpPr>
        <p:grpSpPr>
          <a:xfrm>
            <a:off x="5371176" y="1963501"/>
            <a:ext cx="3772823" cy="3553731"/>
            <a:chOff x="5371176" y="1963501"/>
            <a:chExt cx="3772823" cy="3553731"/>
          </a:xfrm>
        </p:grpSpPr>
        <p:pic>
          <p:nvPicPr>
            <p:cNvPr id="12" name="Picture 3"/>
            <p:cNvPicPr>
              <a:picLocks noChangeAspect="1" noChangeArrowheads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4749" r="8333" b="19249"/>
            <a:stretch/>
          </p:blipFill>
          <p:spPr bwMode="auto">
            <a:xfrm>
              <a:off x="5371176" y="1963501"/>
              <a:ext cx="3772823" cy="35537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" name="직사각형 12"/>
            <p:cNvSpPr/>
            <p:nvPr userDrawn="1"/>
          </p:nvSpPr>
          <p:spPr>
            <a:xfrm>
              <a:off x="7596336" y="1963501"/>
              <a:ext cx="1080120" cy="993616"/>
            </a:xfrm>
            <a:prstGeom prst="rect">
              <a:avLst/>
            </a:prstGeom>
            <a:noFill/>
            <a:ln w="57150">
              <a:gradFill flip="none" rotWithShape="1">
                <a:gsLst>
                  <a:gs pos="0">
                    <a:srgbClr val="F90F15"/>
                  </a:gs>
                  <a:gs pos="55000">
                    <a:srgbClr val="FC888B"/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/>
            <p:cNvSpPr/>
            <p:nvPr userDrawn="1"/>
          </p:nvSpPr>
          <p:spPr>
            <a:xfrm>
              <a:off x="5402746" y="4819650"/>
              <a:ext cx="648072" cy="572616"/>
            </a:xfrm>
            <a:prstGeom prst="rect">
              <a:avLst/>
            </a:prstGeom>
            <a:noFill/>
            <a:ln w="57150">
              <a:gradFill flip="none" rotWithShape="1">
                <a:gsLst>
                  <a:gs pos="0">
                    <a:srgbClr val="F90F15"/>
                  </a:gs>
                  <a:gs pos="55000">
                    <a:srgbClr val="FC888B"/>
                  </a:gs>
                </a:gsLst>
                <a:lin ang="108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5" name="Picture 3"/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" r="12584" b="78836"/>
          <a:stretch/>
        </p:blipFill>
        <p:spPr bwMode="auto">
          <a:xfrm>
            <a:off x="210394" y="3941603"/>
            <a:ext cx="3929558" cy="14049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직사각형 1"/>
          <p:cNvSpPr/>
          <p:nvPr userDrawn="1"/>
        </p:nvSpPr>
        <p:spPr>
          <a:xfrm>
            <a:off x="3275856" y="5013176"/>
            <a:ext cx="822970" cy="2602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43474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3"/>
          <p:cNvSpPr>
            <a:spLocks noGrp="1"/>
          </p:cNvSpPr>
          <p:nvPr>
            <p:ph type="title"/>
          </p:nvPr>
        </p:nvSpPr>
        <p:spPr>
          <a:xfrm>
            <a:off x="1199976" y="2348880"/>
            <a:ext cx="5100216" cy="1031628"/>
          </a:xfrm>
        </p:spPr>
        <p:txBody>
          <a:bodyPr/>
          <a:lstStyle>
            <a:lvl1pPr algn="l">
              <a:defRPr sz="4400" b="0">
                <a:solidFill>
                  <a:schemeClr val="accent5">
                    <a:lumMod val="50000"/>
                  </a:schemeClr>
                </a:solidFill>
                <a:latin typeface="나눔손글씨 펜" pitchFamily="66" charset="-127"/>
                <a:ea typeface="나눔손글씨 펜" pitchFamily="66" charset="-127"/>
              </a:defRPr>
            </a:lvl1pPr>
          </a:lstStyle>
          <a:p>
            <a:r>
              <a:rPr lang="en-US" altLang="ko-KR" dirty="0" smtClean="0"/>
              <a:t>Click to edit Master title style</a:t>
            </a:r>
            <a:endParaRPr lang="ko-KR" altLang="en-US" dirty="0"/>
          </a:p>
        </p:txBody>
      </p:sp>
      <p:pic>
        <p:nvPicPr>
          <p:cNvPr id="11" name="Picture 4" descr="C:\Users\김현용\Desktop\제호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650" y="6237312"/>
            <a:ext cx="1905001" cy="31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3"/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" t="24801" r="19532" b="9887"/>
          <a:stretch/>
        </p:blipFill>
        <p:spPr bwMode="auto">
          <a:xfrm>
            <a:off x="6643598" y="3822400"/>
            <a:ext cx="2500401" cy="303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직사각형 12"/>
          <p:cNvSpPr/>
          <p:nvPr userDrawn="1"/>
        </p:nvSpPr>
        <p:spPr>
          <a:xfrm>
            <a:off x="6410941" y="3284984"/>
            <a:ext cx="465315" cy="496808"/>
          </a:xfrm>
          <a:prstGeom prst="rect">
            <a:avLst/>
          </a:prstGeom>
          <a:noFill/>
          <a:ln w="57150">
            <a:solidFill>
              <a:srgbClr val="ED19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 userDrawn="1"/>
        </p:nvSpPr>
        <p:spPr>
          <a:xfrm>
            <a:off x="7219875" y="1939423"/>
            <a:ext cx="303684" cy="303023"/>
          </a:xfrm>
          <a:prstGeom prst="rect">
            <a:avLst/>
          </a:prstGeom>
          <a:noFill/>
          <a:ln w="57150">
            <a:solidFill>
              <a:srgbClr val="BC06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 userDrawn="1"/>
        </p:nvSpPr>
        <p:spPr>
          <a:xfrm>
            <a:off x="912341" y="2203146"/>
            <a:ext cx="5747891" cy="1328780"/>
          </a:xfrm>
          <a:prstGeom prst="rect">
            <a:avLst/>
          </a:prstGeom>
          <a:noFill/>
          <a:ln w="127000">
            <a:solidFill>
              <a:srgbClr val="BC06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/>
          <p:cNvGrpSpPr/>
          <p:nvPr userDrawn="1"/>
        </p:nvGrpSpPr>
        <p:grpSpPr>
          <a:xfrm>
            <a:off x="912341" y="1610891"/>
            <a:ext cx="4725559" cy="447607"/>
            <a:chOff x="1587302" y="1206947"/>
            <a:chExt cx="7737226" cy="565869"/>
          </a:xfrm>
        </p:grpSpPr>
        <p:pic>
          <p:nvPicPr>
            <p:cNvPr id="16" name="Picture 3"/>
            <p:cNvPicPr>
              <a:picLocks noChangeAspect="1" noChangeArrowheads="1"/>
            </p:cNvPicPr>
            <p:nvPr userDrawn="1"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7" t="7712" r="12584" b="83763"/>
            <a:stretch/>
          </p:blipFill>
          <p:spPr bwMode="auto">
            <a:xfrm>
              <a:off x="5394970" y="1206947"/>
              <a:ext cx="3929558" cy="5658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" name="Picture 3"/>
            <p:cNvPicPr>
              <a:picLocks noChangeAspect="1" noChangeArrowheads="1"/>
            </p:cNvPicPr>
            <p:nvPr userDrawn="1"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7" r="15164" b="92157"/>
            <a:stretch/>
          </p:blipFill>
          <p:spPr bwMode="auto">
            <a:xfrm>
              <a:off x="1587302" y="1231989"/>
              <a:ext cx="3813373" cy="5206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7" name="직사각형 16"/>
          <p:cNvSpPr/>
          <p:nvPr userDrawn="1"/>
        </p:nvSpPr>
        <p:spPr>
          <a:xfrm>
            <a:off x="6848475" y="1609725"/>
            <a:ext cx="511902" cy="468119"/>
          </a:xfrm>
          <a:prstGeom prst="rect">
            <a:avLst/>
          </a:prstGeom>
          <a:noFill/>
          <a:ln w="57150">
            <a:solidFill>
              <a:srgbClr val="BC06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56554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9"/>
          <p:cNvSpPr txBox="1"/>
          <p:nvPr userDrawn="1"/>
        </p:nvSpPr>
        <p:spPr>
          <a:xfrm>
            <a:off x="755576" y="620688"/>
            <a:ext cx="734481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800" spc="-15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  <a:cs typeface="Tahoma" pitchFamily="34" charset="0"/>
              </a:rPr>
              <a:t>각 절에서 다루는 내용</a:t>
            </a:r>
            <a:endParaRPr kumimoji="0" lang="ko-KR" altLang="en-US" sz="28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effectLst/>
              <a:latin typeface="HY견고딕" panose="02030600000101010101" pitchFamily="18" charset="-127"/>
              <a:ea typeface="HY견고딕" panose="02030600000101010101" pitchFamily="18" charset="-127"/>
              <a:cs typeface="Tahoma" pitchFamily="34" charset="0"/>
            </a:endParaRPr>
          </a:p>
        </p:txBody>
      </p:sp>
      <p:sp>
        <p:nvSpPr>
          <p:cNvPr id="11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rgbClr val="BC06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 hasCustomPrompt="1"/>
          </p:nvPr>
        </p:nvSpPr>
        <p:spPr>
          <a:xfrm>
            <a:off x="755576" y="1412776"/>
            <a:ext cx="7776864" cy="4680520"/>
          </a:xfrm>
        </p:spPr>
        <p:txBody>
          <a:bodyPr/>
          <a:lstStyle>
            <a:lvl1pPr marL="457200" indent="-457200">
              <a:buFont typeface="+mj-lt"/>
              <a:buAutoNum type="arabicPeriod"/>
              <a:defRPr sz="2000"/>
            </a:lvl1pPr>
            <a:lvl2pPr marL="542925" indent="-276225">
              <a:buClr>
                <a:schemeClr val="accent3">
                  <a:lumMod val="75000"/>
                </a:schemeClr>
              </a:buClr>
              <a:buFont typeface="나눔손글씨 펜" pitchFamily="66" charset="-127"/>
              <a:buChar char="→"/>
              <a:defRPr sz="1800">
                <a:latin typeface="나눔손글씨 펜" pitchFamily="66" charset="-127"/>
                <a:ea typeface="나눔손글씨 펜" pitchFamily="66" charset="-127"/>
              </a:defRPr>
            </a:lvl2pPr>
          </a:lstStyle>
          <a:p>
            <a:pPr lvl="0"/>
            <a:r>
              <a:rPr lang="ko-KR" altLang="en-US" dirty="0" smtClean="0"/>
              <a:t>마스터 텍스트 스타일을 편집합니다</a:t>
            </a:r>
            <a:r>
              <a:rPr lang="en-US" altLang="ko-KR" dirty="0" smtClean="0"/>
              <a:t>.</a:t>
            </a:r>
            <a:endParaRPr lang="ko-KR" altLang="en-US" dirty="0" smtClean="0"/>
          </a:p>
          <a:p>
            <a:pPr lvl="1"/>
            <a:r>
              <a:rPr lang="ko-KR" altLang="en-US" dirty="0" smtClean="0"/>
              <a:t> 둘째 수준</a:t>
            </a:r>
          </a:p>
        </p:txBody>
      </p:sp>
    </p:spTree>
    <p:extLst>
      <p:ext uri="{BB962C8B-B14F-4D97-AF65-F5344CB8AC3E}">
        <p14:creationId xmlns:p14="http://schemas.microsoft.com/office/powerpoint/2010/main" val="20072808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섹션 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7560840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2124744" y="764704"/>
            <a:ext cx="2339752" cy="0"/>
          </a:xfrm>
          <a:prstGeom prst="line">
            <a:avLst/>
          </a:prstGeom>
          <a:ln w="76200"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4464496" y="764704"/>
            <a:ext cx="2339752" cy="0"/>
          </a:xfrm>
          <a:prstGeom prst="line">
            <a:avLst/>
          </a:prstGeom>
          <a:ln w="76200">
            <a:solidFill>
              <a:schemeClr val="accent6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>
            <a:off x="6804248" y="764704"/>
            <a:ext cx="2339752" cy="0"/>
          </a:xfrm>
          <a:prstGeom prst="line">
            <a:avLst/>
          </a:prstGeom>
          <a:ln w="76200">
            <a:solidFill>
              <a:schemeClr val="accent6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 userDrawn="1"/>
        </p:nvCxnSpPr>
        <p:spPr>
          <a:xfrm>
            <a:off x="0" y="764704"/>
            <a:ext cx="2339752" cy="0"/>
          </a:xfrm>
          <a:prstGeom prst="line">
            <a:avLst/>
          </a:prstGeom>
          <a:ln w="762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내용 개체 틀 2"/>
          <p:cNvSpPr>
            <a:spLocks noGrp="1"/>
          </p:cNvSpPr>
          <p:nvPr>
            <p:ph idx="10"/>
          </p:nvPr>
        </p:nvSpPr>
        <p:spPr>
          <a:xfrm>
            <a:off x="179512" y="908720"/>
            <a:ext cx="8784976" cy="5688632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3">
                  <a:lumMod val="75000"/>
                </a:schemeClr>
              </a:buClr>
              <a:buFont typeface="Wingdings" pitchFamily="2" charset="2"/>
              <a:buChar char="n"/>
              <a:defRPr sz="2000" b="0">
                <a:latin typeface="+mn-ea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600"/>
            </a:lvl3pPr>
            <a:lvl4pPr marL="809625" indent="-180975">
              <a:spcAft>
                <a:spcPts val="300"/>
              </a:spcAft>
              <a:buSzPct val="96000"/>
              <a:defRPr sz="1400"/>
            </a:lvl4pPr>
            <a:lvl5pPr marL="990600" indent="-180975">
              <a:defRPr sz="14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301122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섹션 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7560840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2124744" y="764704"/>
            <a:ext cx="2339752" cy="0"/>
          </a:xfrm>
          <a:prstGeom prst="line">
            <a:avLst/>
          </a:prstGeom>
          <a:ln w="76200"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4464496" y="764704"/>
            <a:ext cx="2339752" cy="0"/>
          </a:xfrm>
          <a:prstGeom prst="line">
            <a:avLst/>
          </a:prstGeom>
          <a:ln w="76200">
            <a:solidFill>
              <a:schemeClr val="accent6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>
            <a:off x="6804248" y="764704"/>
            <a:ext cx="2339752" cy="0"/>
          </a:xfrm>
          <a:prstGeom prst="line">
            <a:avLst/>
          </a:prstGeom>
          <a:ln w="76200">
            <a:solidFill>
              <a:schemeClr val="accent6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 userDrawn="1"/>
        </p:nvCxnSpPr>
        <p:spPr>
          <a:xfrm>
            <a:off x="0" y="764704"/>
            <a:ext cx="2339752" cy="0"/>
          </a:xfrm>
          <a:prstGeom prst="line">
            <a:avLst/>
          </a:prstGeom>
          <a:ln w="762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내용 개체 틀 2"/>
          <p:cNvSpPr>
            <a:spLocks noGrp="1"/>
          </p:cNvSpPr>
          <p:nvPr>
            <p:ph idx="10"/>
          </p:nvPr>
        </p:nvSpPr>
        <p:spPr>
          <a:xfrm>
            <a:off x="179512" y="908720"/>
            <a:ext cx="792088" cy="5688632"/>
          </a:xfr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Clr>
                <a:schemeClr val="accent3">
                  <a:lumMod val="75000"/>
                </a:schemeClr>
              </a:buClr>
              <a:buFont typeface="Wingdings" pitchFamily="2" charset="2"/>
              <a:buNone/>
              <a:defRPr sz="1800" b="1">
                <a:solidFill>
                  <a:schemeClr val="accent3">
                    <a:lumMod val="75000"/>
                  </a:schemeClr>
                </a:solidFill>
                <a:latin typeface="나눔손글씨 펜" pitchFamily="66" charset="-127"/>
                <a:ea typeface="나눔손글씨 펜" pitchFamily="66" charset="-127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600"/>
            </a:lvl3pPr>
            <a:lvl4pPr marL="809625" indent="-180975">
              <a:spcAft>
                <a:spcPts val="300"/>
              </a:spcAft>
              <a:buSzPct val="96000"/>
              <a:defRPr sz="1400"/>
            </a:lvl4pPr>
            <a:lvl5pPr marL="990600" indent="-180975">
              <a:defRPr sz="14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8" name="내용 개체 틀 2"/>
          <p:cNvSpPr>
            <a:spLocks noGrp="1"/>
          </p:cNvSpPr>
          <p:nvPr>
            <p:ph idx="11"/>
          </p:nvPr>
        </p:nvSpPr>
        <p:spPr>
          <a:xfrm>
            <a:off x="827584" y="908720"/>
            <a:ext cx="7992888" cy="5688632"/>
          </a:xfr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Clr>
                <a:schemeClr val="accent3">
                  <a:lumMod val="75000"/>
                </a:schemeClr>
              </a:buClr>
              <a:buFont typeface="Wingdings" pitchFamily="2" charset="2"/>
              <a:buNone/>
              <a:defRPr sz="1600" b="0">
                <a:latin typeface="+mj-ea"/>
                <a:ea typeface="+mj-ea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600"/>
            </a:lvl3pPr>
            <a:lvl4pPr marL="809625" indent="-180975">
              <a:spcAft>
                <a:spcPts val="300"/>
              </a:spcAft>
              <a:buSzPct val="96000"/>
              <a:defRPr sz="1400"/>
            </a:lvl4pPr>
            <a:lvl5pPr marL="990600" indent="-180975">
              <a:defRPr sz="14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25656318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섹션 목차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560840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2124744" y="908051"/>
            <a:ext cx="2339752" cy="0"/>
          </a:xfrm>
          <a:prstGeom prst="line">
            <a:avLst/>
          </a:prstGeom>
          <a:ln w="76200">
            <a:solidFill>
              <a:schemeClr val="tx2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4464496" y="908051"/>
            <a:ext cx="2339752" cy="0"/>
          </a:xfrm>
          <a:prstGeom prst="line">
            <a:avLst/>
          </a:prstGeom>
          <a:ln w="76200">
            <a:solidFill>
              <a:schemeClr val="tx2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>
            <a:off x="6804248" y="908051"/>
            <a:ext cx="2339752" cy="0"/>
          </a:xfrm>
          <a:prstGeom prst="line">
            <a:avLst/>
          </a:prstGeom>
          <a:ln w="76200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 userDrawn="1"/>
        </p:nvCxnSpPr>
        <p:spPr>
          <a:xfrm>
            <a:off x="0" y="908051"/>
            <a:ext cx="2339752" cy="0"/>
          </a:xfrm>
          <a:prstGeom prst="line">
            <a:avLst/>
          </a:prstGeom>
          <a:ln w="76200"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Font typeface="Wingdings" pitchFamily="2" charset="2"/>
              <a:buChar char="n"/>
              <a:defRPr sz="2000" b="1">
                <a:latin typeface="+mn-ea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600"/>
            </a:lvl3pPr>
            <a:lvl4pPr marL="809625" indent="-180975">
              <a:spcAft>
                <a:spcPts val="300"/>
              </a:spcAft>
              <a:buSzPct val="96000"/>
              <a:defRPr sz="1400"/>
            </a:lvl4pPr>
            <a:lvl5pPr marL="990600" indent="-180975">
              <a:defRPr sz="14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569847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섹션 목차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1520" y="184745"/>
            <a:ext cx="8640960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2124744" y="836712"/>
            <a:ext cx="2339752" cy="0"/>
          </a:xfrm>
          <a:prstGeom prst="line">
            <a:avLst/>
          </a:prstGeom>
          <a:ln w="76200">
            <a:solidFill>
              <a:schemeClr val="accent4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4464496" y="836712"/>
            <a:ext cx="2339752" cy="0"/>
          </a:xfrm>
          <a:prstGeom prst="line">
            <a:avLst/>
          </a:prstGeom>
          <a:ln w="76200">
            <a:solidFill>
              <a:schemeClr val="accent4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>
            <a:off x="6804248" y="836712"/>
            <a:ext cx="2339752" cy="0"/>
          </a:xfrm>
          <a:prstGeom prst="line">
            <a:avLst/>
          </a:prstGeom>
          <a:ln w="76200">
            <a:solidFill>
              <a:schemeClr val="accent4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 userDrawn="1"/>
        </p:nvCxnSpPr>
        <p:spPr>
          <a:xfrm>
            <a:off x="0" y="836712"/>
            <a:ext cx="2339752" cy="0"/>
          </a:xfrm>
          <a:prstGeom prst="line">
            <a:avLst/>
          </a:prstGeom>
          <a:ln w="76200">
            <a:solidFill>
              <a:schemeClr val="accent4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내용 개체 틀 2"/>
          <p:cNvSpPr>
            <a:spLocks noGrp="1"/>
          </p:cNvSpPr>
          <p:nvPr userDrawn="1">
            <p:ph idx="10"/>
          </p:nvPr>
        </p:nvSpPr>
        <p:spPr>
          <a:xfrm>
            <a:off x="251520" y="1052736"/>
            <a:ext cx="8640960" cy="5544616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Wingdings" pitchFamily="2" charset="2"/>
              <a:buChar char="n"/>
              <a:defRPr sz="2000" b="1">
                <a:latin typeface="+mn-ea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600"/>
            </a:lvl3pPr>
            <a:lvl4pPr marL="809625" indent="-180975">
              <a:spcAft>
                <a:spcPts val="300"/>
              </a:spcAft>
              <a:buSzPct val="96000"/>
              <a:defRPr sz="1400"/>
            </a:lvl4pPr>
            <a:lvl5pPr marL="990600" indent="-180975">
              <a:defRPr sz="14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883087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251520" y="274638"/>
            <a:ext cx="8712968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251520" y="1600200"/>
            <a:ext cx="8712968" cy="4853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534869"/>
            <a:ext cx="2133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fld id="{3C4A7B72-6AE8-49C2-8F32-E8A725FD610D}" type="datetimeFigureOut">
              <a:rPr lang="ko-KR" altLang="en-US" smtClean="0"/>
              <a:pPr>
                <a:defRPr/>
              </a:pPr>
              <a:t>2014-08-25</a:t>
            </a:fld>
            <a:endParaRPr lang="ko-KR" altLang="en-US" dirty="0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525344"/>
            <a:ext cx="2895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515819"/>
            <a:ext cx="2133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28065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0" r:id="rId7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Blip>
          <a:blip r:embed="rId9"/>
        </a:buBlip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5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손글씨 펜 OTF" pitchFamily="66" charset="-127"/>
                <a:ea typeface="나눔손글씨 펜 OTF" pitchFamily="66" charset="-127"/>
              </a:rPr>
              <a:t>3</a:t>
            </a:r>
            <a:r>
              <a:rPr lang="ko-KR" altLang="en-US" dirty="0" smtClean="0">
                <a:latin typeface="나눔손글씨 펜 OTF" pitchFamily="66" charset="-127"/>
                <a:ea typeface="나눔손글씨 펜 OTF" pitchFamily="66" charset="-127"/>
              </a:rPr>
              <a:t>장</a:t>
            </a:r>
            <a:r>
              <a:rPr lang="en-US" altLang="ko-KR" dirty="0" smtClean="0">
                <a:latin typeface="나눔손글씨 펜 OTF" pitchFamily="66" charset="-127"/>
                <a:ea typeface="나눔손글씨 펜 OTF" pitchFamily="66" charset="-127"/>
              </a:rPr>
              <a:t>. </a:t>
            </a:r>
            <a:r>
              <a:rPr lang="ko-KR" altLang="en-US" dirty="0" smtClean="0">
                <a:latin typeface="나눔손글씨 펜 OTF" pitchFamily="66" charset="-127"/>
                <a:ea typeface="나눔손글씨 펜 OTF" pitchFamily="66" charset="-127"/>
              </a:rPr>
              <a:t>에지 검출</a:t>
            </a:r>
            <a:endParaRPr lang="ko-KR" altLang="en-US" dirty="0">
              <a:latin typeface="나눔손글씨 펜 OTF" pitchFamily="66" charset="-127"/>
              <a:ea typeface="나눔손글씨 펜 OTF" pitchFamily="66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70347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3.1.3 </a:t>
            </a:r>
            <a:r>
              <a:rPr lang="ko-KR" altLang="en-US" dirty="0" smtClean="0"/>
              <a:t>에지 강도와 에지 방향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에지 검출 연산 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2808" y="1667980"/>
            <a:ext cx="6320556" cy="13853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370064"/>
            <a:ext cx="5040560" cy="28009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57953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031776"/>
            <a:ext cx="7882488" cy="4968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3.1.3 </a:t>
            </a:r>
            <a:r>
              <a:rPr lang="ko-KR" altLang="en-US" dirty="0"/>
              <a:t>에지 강도와 에지 방향</a:t>
            </a:r>
          </a:p>
        </p:txBody>
      </p:sp>
    </p:spTree>
    <p:extLst>
      <p:ext uri="{BB962C8B-B14F-4D97-AF65-F5344CB8AC3E}">
        <p14:creationId xmlns:p14="http://schemas.microsoft.com/office/powerpoint/2010/main" val="1954306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3.1.3 </a:t>
            </a:r>
            <a:r>
              <a:rPr lang="ko-KR" altLang="en-US" dirty="0"/>
              <a:t>에지 강도와 에지 방향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052736"/>
            <a:ext cx="6337344" cy="5059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38784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3.2 </a:t>
            </a:r>
            <a:r>
              <a:rPr lang="ko-KR" altLang="en-US" dirty="0" err="1" smtClean="0"/>
              <a:t>영교차</a:t>
            </a:r>
            <a:r>
              <a:rPr lang="ko-KR" altLang="en-US" dirty="0" smtClean="0"/>
              <a:t> 이론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1980</a:t>
            </a:r>
            <a:r>
              <a:rPr lang="ko-KR" altLang="en-US" dirty="0" smtClean="0"/>
              <a:t>년에 </a:t>
            </a:r>
            <a:r>
              <a:rPr lang="en-US" altLang="ko-KR" dirty="0" smtClean="0"/>
              <a:t>Marr</a:t>
            </a:r>
            <a:r>
              <a:rPr lang="ko-KR" altLang="en-US" dirty="0" smtClean="0"/>
              <a:t>와 </a:t>
            </a:r>
            <a:r>
              <a:rPr lang="en-US" altLang="ko-KR" dirty="0" err="1" smtClean="0"/>
              <a:t>Hildreth</a:t>
            </a:r>
            <a:r>
              <a:rPr lang="ko-KR" altLang="en-US" dirty="0" smtClean="0"/>
              <a:t>가 개발 </a:t>
            </a:r>
            <a:r>
              <a:rPr lang="en-US" altLang="ko-KR" dirty="0" smtClean="0"/>
              <a:t>[Marr80]</a:t>
            </a:r>
          </a:p>
          <a:p>
            <a:pPr lvl="1"/>
            <a:r>
              <a:rPr lang="ko-KR" altLang="en-US" dirty="0" smtClean="0"/>
              <a:t>이전에는</a:t>
            </a:r>
            <a:r>
              <a:rPr lang="en-US" altLang="ko-KR" dirty="0" smtClean="0"/>
              <a:t> </a:t>
            </a:r>
            <a:r>
              <a:rPr lang="ko-KR" altLang="en-US" dirty="0" smtClean="0"/>
              <a:t>주로 </a:t>
            </a:r>
            <a:r>
              <a:rPr lang="ko-KR" altLang="en-US" dirty="0" err="1" smtClean="0"/>
              <a:t>소벨을</a:t>
            </a:r>
            <a:r>
              <a:rPr lang="ko-KR" altLang="en-US" dirty="0" smtClean="0"/>
              <a:t> 사용</a:t>
            </a:r>
            <a:endParaRPr lang="en-US" altLang="ko-KR" dirty="0" smtClean="0"/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/>
          </a:p>
        </p:txBody>
      </p:sp>
      <p:sp>
        <p:nvSpPr>
          <p:cNvPr id="4" name="내용 개체 틀 2"/>
          <p:cNvSpPr txBox="1">
            <a:spLocks/>
          </p:cNvSpPr>
          <p:nvPr/>
        </p:nvSpPr>
        <p:spPr bwMode="auto">
          <a:xfrm>
            <a:off x="197405" y="2230034"/>
            <a:ext cx="5968280" cy="15121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3">
                  <a:lumMod val="75000"/>
                </a:schemeClr>
              </a:buClr>
              <a:buFont typeface="Wingdings" pitchFamily="2" charset="2"/>
              <a:buChar char="n"/>
              <a:defRPr sz="2000" b="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en-US" altLang="ko-KR" sz="2800" dirty="0" smtClean="0">
                <a:solidFill>
                  <a:schemeClr val="accent3">
                    <a:lumMod val="75000"/>
                  </a:schemeClr>
                </a:solidFill>
                <a:latin typeface="나눔손글씨 펜 OTF" pitchFamily="66" charset="-127"/>
                <a:ea typeface="나눔손글씨 펜 OTF" pitchFamily="66" charset="-127"/>
                <a:sym typeface="Wingdings" panose="05000000000000000000" pitchFamily="2" charset="2"/>
              </a:rPr>
              <a:t>3.2.1 </a:t>
            </a:r>
            <a:r>
              <a:rPr lang="ko-KR" altLang="en-US" sz="2800" dirty="0" err="1" smtClean="0">
                <a:solidFill>
                  <a:schemeClr val="accent3">
                    <a:lumMod val="75000"/>
                  </a:schemeClr>
                </a:solidFill>
                <a:latin typeface="나눔손글씨 펜 OTF" pitchFamily="66" charset="-127"/>
                <a:ea typeface="나눔손글씨 펜 OTF" pitchFamily="66" charset="-127"/>
                <a:sym typeface="Wingdings" panose="05000000000000000000" pitchFamily="2" charset="2"/>
              </a:rPr>
              <a:t>가우시안과</a:t>
            </a:r>
            <a:r>
              <a:rPr lang="ko-KR" altLang="en-US" sz="2800" dirty="0" smtClean="0">
                <a:solidFill>
                  <a:schemeClr val="accent3">
                    <a:lumMod val="75000"/>
                  </a:schemeClr>
                </a:solidFill>
                <a:latin typeface="나눔손글씨 펜 OTF" pitchFamily="66" charset="-127"/>
                <a:ea typeface="나눔손글씨 펜 OTF" pitchFamily="66" charset="-127"/>
                <a:sym typeface="Wingdings" panose="05000000000000000000" pitchFamily="2" charset="2"/>
              </a:rPr>
              <a:t> 다중 스케일 효과</a:t>
            </a:r>
            <a:endParaRPr lang="en-US" altLang="ko-KR" sz="2800" dirty="0" smtClean="0">
              <a:solidFill>
                <a:schemeClr val="accent3">
                  <a:lumMod val="75000"/>
                </a:schemeClr>
              </a:solidFill>
              <a:latin typeface="나눔손글씨 펜 OTF" pitchFamily="66" charset="-127"/>
              <a:ea typeface="나눔손글씨 펜 OTF" pitchFamily="66" charset="-127"/>
              <a:sym typeface="Wingdings" panose="05000000000000000000" pitchFamily="2" charset="2"/>
            </a:endParaRPr>
          </a:p>
          <a:p>
            <a:pPr marL="0" indent="0">
              <a:buFont typeface="Wingdings" pitchFamily="2" charset="2"/>
              <a:buNone/>
            </a:pPr>
            <a:r>
              <a:rPr lang="en-US" altLang="ko-KR" sz="2800" dirty="0" smtClean="0">
                <a:solidFill>
                  <a:schemeClr val="accent3">
                    <a:lumMod val="75000"/>
                  </a:schemeClr>
                </a:solidFill>
                <a:latin typeface="나눔손글씨 펜 OTF" pitchFamily="66" charset="-127"/>
                <a:ea typeface="나눔손글씨 펜 OTF" pitchFamily="66" charset="-127"/>
                <a:sym typeface="Wingdings" panose="05000000000000000000" pitchFamily="2" charset="2"/>
              </a:rPr>
              <a:t>3.2.2 LOG </a:t>
            </a:r>
            <a:r>
              <a:rPr lang="ko-KR" altLang="en-US" sz="2800" dirty="0" smtClean="0">
                <a:solidFill>
                  <a:schemeClr val="accent3">
                    <a:lumMod val="75000"/>
                  </a:schemeClr>
                </a:solidFill>
                <a:latin typeface="나눔손글씨 펜 OTF" pitchFamily="66" charset="-127"/>
                <a:ea typeface="나눔손글씨 펜 OTF" pitchFamily="66" charset="-127"/>
                <a:sym typeface="Wingdings" panose="05000000000000000000" pitchFamily="2" charset="2"/>
              </a:rPr>
              <a:t>필터</a:t>
            </a:r>
            <a:endParaRPr lang="en-US" altLang="ko-KR" sz="2800" dirty="0" smtClean="0">
              <a:solidFill>
                <a:schemeClr val="accent3">
                  <a:lumMod val="75000"/>
                </a:schemeClr>
              </a:solidFill>
              <a:latin typeface="나눔손글씨 펜 OTF" pitchFamily="66" charset="-127"/>
              <a:ea typeface="나눔손글씨 펜 OTF" pitchFamily="66" charset="-127"/>
              <a:sym typeface="Wingdings" panose="05000000000000000000" pitchFamily="2" charset="2"/>
            </a:endParaRPr>
          </a:p>
          <a:p>
            <a:pPr marL="0" indent="0">
              <a:buFont typeface="Wingdings" pitchFamily="2" charset="2"/>
              <a:buNone/>
            </a:pP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4210495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3.2.1 </a:t>
            </a:r>
            <a:r>
              <a:rPr lang="ko-KR" altLang="en-US" dirty="0" err="1" smtClean="0"/>
              <a:t>가우시안과</a:t>
            </a:r>
            <a:r>
              <a:rPr lang="ko-KR" altLang="en-US" dirty="0" smtClean="0"/>
              <a:t> 다중 스케일 효과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가우시안을</a:t>
            </a:r>
            <a:r>
              <a:rPr lang="ko-KR" altLang="en-US" dirty="0" smtClean="0"/>
              <a:t> 사용하는 이유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미분은 잡음을 증폭시키므로 </a:t>
            </a:r>
            <a:r>
              <a:rPr lang="ko-KR" altLang="en-US" dirty="0" err="1" smtClean="0"/>
              <a:t>스무딩</a:t>
            </a:r>
            <a:r>
              <a:rPr lang="ko-KR" altLang="en-US" dirty="0" smtClean="0"/>
              <a:t> 적용이 중요함</a:t>
            </a:r>
            <a:endParaRPr lang="en-US" altLang="ko-KR" dirty="0" smtClean="0"/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905770"/>
            <a:ext cx="5984676" cy="18472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53006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3.2.1 </a:t>
            </a:r>
            <a:r>
              <a:rPr lang="ko-KR" altLang="en-US" dirty="0" err="1" smtClean="0"/>
              <a:t>가우시안과</a:t>
            </a:r>
            <a:r>
              <a:rPr lang="ko-KR" altLang="en-US" dirty="0" smtClean="0"/>
              <a:t> 다중 스케일 효과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가우시안을</a:t>
            </a:r>
            <a:r>
              <a:rPr lang="ko-KR" altLang="en-US" dirty="0" smtClean="0"/>
              <a:t> 사용하는 이유</a:t>
            </a:r>
            <a:endParaRPr lang="en-US" altLang="ko-KR" dirty="0" smtClean="0"/>
          </a:p>
          <a:p>
            <a:pPr lvl="1"/>
            <a:r>
              <a:rPr lang="el-GR" altLang="ko-KR" i="1" dirty="0" smtClean="0">
                <a:latin typeface="맑은 고딕"/>
                <a:ea typeface="맑은 고딕"/>
              </a:rPr>
              <a:t>σ</a:t>
            </a:r>
            <a:r>
              <a:rPr lang="ko-KR" altLang="en-US" dirty="0" err="1" smtClean="0">
                <a:latin typeface="맑은 고딕"/>
                <a:ea typeface="맑은 고딕"/>
              </a:rPr>
              <a:t>를</a:t>
            </a:r>
            <a:r>
              <a:rPr lang="ko-KR" altLang="en-US" dirty="0" smtClean="0">
                <a:latin typeface="맑은 고딕"/>
                <a:ea typeface="맑은 고딕"/>
              </a:rPr>
              <a:t> 조절하여 </a:t>
            </a:r>
            <a:r>
              <a:rPr lang="ko-KR" altLang="en-US" dirty="0" smtClean="0"/>
              <a:t>다중 스케일 효과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에지의</a:t>
            </a:r>
            <a:r>
              <a:rPr lang="ko-KR" altLang="en-US" dirty="0" smtClean="0"/>
              <a:t> 세밀함 조절 가능</a:t>
            </a:r>
            <a:endParaRPr lang="en-US" altLang="ko-KR" dirty="0" smtClean="0"/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381809"/>
            <a:ext cx="5040560" cy="27424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96416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3.2.1 </a:t>
            </a:r>
            <a:r>
              <a:rPr lang="ko-KR" altLang="en-US" dirty="0" err="1" smtClean="0"/>
              <a:t>가우시안과</a:t>
            </a:r>
            <a:r>
              <a:rPr lang="ko-KR" altLang="en-US" dirty="0" smtClean="0"/>
              <a:t> 다중 스케일 효과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가우시안</a:t>
            </a:r>
            <a:endParaRPr lang="en-US" altLang="ko-KR" dirty="0" smtClean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 smtClean="0"/>
          </a:p>
          <a:p>
            <a:pPr lvl="1"/>
            <a:r>
              <a:rPr lang="el-GR" altLang="ko-KR" i="1" dirty="0" smtClean="0">
                <a:latin typeface="맑은 고딕"/>
                <a:ea typeface="맑은 고딕"/>
              </a:rPr>
              <a:t>σ</a:t>
            </a:r>
            <a:r>
              <a:rPr lang="ko-KR" altLang="en-US" dirty="0" err="1" smtClean="0">
                <a:latin typeface="맑은 고딕"/>
                <a:ea typeface="맑은 고딕"/>
              </a:rPr>
              <a:t>로</a:t>
            </a:r>
            <a:r>
              <a:rPr lang="ko-KR" altLang="en-US" dirty="0" smtClean="0">
                <a:latin typeface="맑은 고딕"/>
                <a:ea typeface="맑은 고딕"/>
              </a:rPr>
              <a:t> </a:t>
            </a:r>
            <a:r>
              <a:rPr lang="ko-KR" altLang="en-US" dirty="0" smtClean="0"/>
              <a:t>스케일 조절</a:t>
            </a:r>
            <a:endParaRPr lang="en-US" altLang="ko-KR" dirty="0" smtClean="0"/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0723" y="1484784"/>
            <a:ext cx="5343565" cy="804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852936"/>
            <a:ext cx="6488924" cy="3024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72925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3.2.1 </a:t>
            </a:r>
            <a:r>
              <a:rPr lang="ko-KR" altLang="en-US" dirty="0" err="1" smtClean="0"/>
              <a:t>가우시안과</a:t>
            </a:r>
            <a:r>
              <a:rPr lang="ko-KR" altLang="en-US" dirty="0" smtClean="0"/>
              <a:t> 다중 스케일 효과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2</a:t>
            </a:r>
            <a:r>
              <a:rPr lang="ko-KR" altLang="en-US" dirty="0" smtClean="0"/>
              <a:t>차원 </a:t>
            </a:r>
            <a:r>
              <a:rPr lang="ko-KR" altLang="en-US" dirty="0" err="1" smtClean="0"/>
              <a:t>가우시안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sz="2400" dirty="0" smtClean="0"/>
          </a:p>
          <a:p>
            <a:r>
              <a:rPr lang="ko-KR" altLang="en-US" dirty="0" smtClean="0"/>
              <a:t>이산 공간에서 구현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마스크 크기가 작으면 오차</a:t>
            </a:r>
            <a:r>
              <a:rPr lang="en-US" altLang="ko-KR" dirty="0" smtClean="0"/>
              <a:t>, </a:t>
            </a:r>
            <a:r>
              <a:rPr lang="ko-KR" altLang="en-US" dirty="0" smtClean="0"/>
              <a:t>크면 계산 시간 과다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6</a:t>
            </a:r>
            <a:r>
              <a:rPr lang="el-GR" altLang="ko-KR" i="1" dirty="0" smtClean="0"/>
              <a:t>σ</a:t>
            </a:r>
            <a:r>
              <a:rPr lang="ko-KR" altLang="en-US" dirty="0" smtClean="0"/>
              <a:t>와 같거나 큰 가장 작은 홀수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예</a:t>
            </a:r>
            <a:r>
              <a:rPr lang="en-US" altLang="ko-KR" dirty="0" smtClean="0"/>
              <a:t>) </a:t>
            </a:r>
            <a:r>
              <a:rPr lang="el-GR" altLang="ko-KR" i="1" dirty="0" smtClean="0"/>
              <a:t>σ</a:t>
            </a:r>
            <a:r>
              <a:rPr lang="en-US" altLang="ko-KR" dirty="0" smtClean="0"/>
              <a:t>=3.0</a:t>
            </a:r>
            <a:r>
              <a:rPr lang="ko-KR" altLang="en-US" dirty="0" smtClean="0"/>
              <a:t>이면</a:t>
            </a:r>
            <a:r>
              <a:rPr lang="en-US" altLang="ko-KR" dirty="0" smtClean="0"/>
              <a:t>, 19*19 </a:t>
            </a:r>
            <a:r>
              <a:rPr lang="ko-KR" altLang="en-US" dirty="0" smtClean="0"/>
              <a:t>마스크 사용</a:t>
            </a:r>
            <a:endParaRPr lang="en-US" altLang="ko-KR" dirty="0" smtClean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 smtClean="0"/>
          </a:p>
          <a:p>
            <a:pPr marL="266700" lvl="1" indent="0">
              <a:buNone/>
            </a:pP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1484784"/>
            <a:ext cx="5044802" cy="7580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368" y="2372169"/>
            <a:ext cx="5160900" cy="22221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50619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3.2.2 LOG </a:t>
            </a:r>
            <a:r>
              <a:rPr lang="ko-KR" altLang="en-US" dirty="0" smtClean="0"/>
              <a:t>필터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Marr-</a:t>
            </a:r>
            <a:r>
              <a:rPr lang="en-US" altLang="ko-KR" dirty="0" err="1" smtClean="0"/>
              <a:t>Hildreth</a:t>
            </a:r>
            <a:r>
              <a:rPr lang="en-US" altLang="ko-KR" dirty="0" smtClean="0"/>
              <a:t> </a:t>
            </a:r>
            <a:r>
              <a:rPr lang="ko-KR" altLang="en-US" dirty="0" smtClean="0"/>
              <a:t>에지 검출 알고리즘 </a:t>
            </a:r>
            <a:r>
              <a:rPr lang="en-US" altLang="ko-KR" dirty="0" smtClean="0"/>
              <a:t>[Marr80]</a:t>
            </a:r>
          </a:p>
          <a:p>
            <a:pPr lvl="1"/>
            <a:r>
              <a:rPr lang="en-US" altLang="ko-KR" dirty="0" smtClean="0"/>
              <a:t>2</a:t>
            </a:r>
            <a:r>
              <a:rPr lang="ko-KR" altLang="en-US" dirty="0" smtClean="0"/>
              <a:t>차</a:t>
            </a:r>
            <a:r>
              <a:rPr lang="en-US" altLang="ko-KR" dirty="0" smtClean="0"/>
              <a:t> </a:t>
            </a:r>
            <a:r>
              <a:rPr lang="ko-KR" altLang="en-US" dirty="0" smtClean="0"/>
              <a:t>미분에서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영교차</a:t>
            </a:r>
            <a:r>
              <a:rPr lang="ko-KR" altLang="en-US" dirty="0" smtClean="0"/>
              <a:t> 검출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 smtClean="0"/>
          </a:p>
          <a:p>
            <a:r>
              <a:rPr lang="ko-KR" altLang="en-US" dirty="0" err="1" smtClean="0"/>
              <a:t>라플라시안</a:t>
            </a:r>
            <a:r>
              <a:rPr lang="ko-KR" altLang="en-US" dirty="0" smtClean="0"/>
              <a:t> </a:t>
            </a:r>
            <a:r>
              <a:rPr lang="en-US" altLang="ko-KR" dirty="0" smtClean="0"/>
              <a:t>(2</a:t>
            </a:r>
            <a:r>
              <a:rPr lang="ko-KR" altLang="en-US" dirty="0" smtClean="0"/>
              <a:t>행</a:t>
            </a:r>
            <a:r>
              <a:rPr lang="en-US" altLang="ko-KR" dirty="0" smtClean="0"/>
              <a:t>) 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 smtClean="0"/>
          </a:p>
          <a:p>
            <a:pPr marL="266700" lvl="1" indent="0">
              <a:buNone/>
            </a:pP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937544"/>
            <a:ext cx="7056784" cy="19056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4653135"/>
            <a:ext cx="5963223" cy="17007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48237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3.2.2 LOG </a:t>
            </a:r>
            <a:r>
              <a:rPr lang="ko-KR" altLang="en-US" dirty="0" smtClean="0"/>
              <a:t>필터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LOG </a:t>
            </a:r>
            <a:r>
              <a:rPr lang="ko-KR" altLang="en-US" dirty="0" smtClean="0"/>
              <a:t>필터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입력 영상에 </a:t>
            </a:r>
            <a:r>
              <a:rPr lang="ko-KR" altLang="en-US" dirty="0" err="1" smtClean="0"/>
              <a:t>가우시안</a:t>
            </a:r>
            <a:r>
              <a:rPr lang="ko-KR" altLang="en-US" dirty="0" smtClean="0"/>
              <a:t> </a:t>
            </a:r>
            <a:r>
              <a:rPr lang="en-US" altLang="ko-KR" dirty="0" smtClean="0"/>
              <a:t>G</a:t>
            </a:r>
            <a:r>
              <a:rPr lang="ko-KR" altLang="en-US" dirty="0" smtClean="0"/>
              <a:t>를 적용한 후</a:t>
            </a:r>
            <a:r>
              <a:rPr lang="en-US" altLang="ko-KR" dirty="0" smtClean="0"/>
              <a:t>, </a:t>
            </a:r>
            <a:r>
              <a:rPr lang="ko-KR" altLang="en-US" dirty="0" smtClean="0"/>
              <a:t>결과에 </a:t>
            </a:r>
            <a:r>
              <a:rPr lang="ko-KR" altLang="en-US" dirty="0" err="1" smtClean="0"/>
              <a:t>라플라시안을</a:t>
            </a:r>
            <a:r>
              <a:rPr lang="ko-KR" altLang="en-US" dirty="0" smtClean="0"/>
              <a:t> 다시 적용하는 두 단계의 비효율성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계산 시간 과다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이산화에 따른 오류 누적</a:t>
            </a:r>
            <a:endParaRPr lang="en-US" altLang="ko-KR" dirty="0"/>
          </a:p>
          <a:p>
            <a:pPr lvl="2"/>
            <a:endParaRPr lang="en-US" altLang="ko-KR" dirty="0" smtClean="0"/>
          </a:p>
          <a:p>
            <a:pPr lvl="1"/>
            <a:r>
              <a:rPr lang="en-US" altLang="ko-KR" dirty="0" smtClean="0"/>
              <a:t>LOG </a:t>
            </a:r>
            <a:r>
              <a:rPr lang="ko-KR" altLang="en-US" dirty="0" smtClean="0"/>
              <a:t>필터를 이용한 한 단계 처리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 smtClean="0"/>
          </a:p>
          <a:p>
            <a:pPr marL="266700" lvl="1" indent="0">
              <a:buNone/>
            </a:pP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3488821"/>
            <a:ext cx="6840760" cy="348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4244011"/>
            <a:ext cx="5976664" cy="6971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42307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PREVIEW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err="1" smtClean="0"/>
              <a:t>에지의</a:t>
            </a:r>
            <a:r>
              <a:rPr lang="ko-KR" altLang="en-US" dirty="0" smtClean="0"/>
              <a:t> 유용성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물체의 경계를 표시해 줌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매칭에</a:t>
            </a:r>
            <a:r>
              <a:rPr lang="ko-KR" altLang="en-US" dirty="0" smtClean="0"/>
              <a:t> 용이한 선분이나 곡선으로 변환 가능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  <a:p>
            <a:r>
              <a:rPr lang="ko-KR" altLang="en-US" dirty="0" err="1" smtClean="0"/>
              <a:t>에지의</a:t>
            </a:r>
            <a:r>
              <a:rPr lang="ko-KR" altLang="en-US" dirty="0" smtClean="0"/>
              <a:t> 한계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실종된 에지 </a:t>
            </a:r>
            <a:r>
              <a:rPr lang="en-US" altLang="ko-KR" dirty="0" smtClean="0"/>
              <a:t>(</a:t>
            </a:r>
            <a:r>
              <a:rPr lang="ko-KR" altLang="en-US" dirty="0" smtClean="0"/>
              <a:t>거짓 부정</a:t>
            </a:r>
            <a:r>
              <a:rPr lang="en-US" altLang="ko-KR" dirty="0" smtClean="0"/>
              <a:t>), </a:t>
            </a:r>
            <a:r>
              <a:rPr lang="ko-KR" altLang="en-US" dirty="0" smtClean="0"/>
              <a:t>거짓 에지 </a:t>
            </a:r>
            <a:r>
              <a:rPr lang="en-US" altLang="ko-KR" dirty="0" smtClean="0"/>
              <a:t>(</a:t>
            </a:r>
            <a:r>
              <a:rPr lang="ko-KR" altLang="en-US" dirty="0" smtClean="0"/>
              <a:t>거짓 긍정</a:t>
            </a:r>
            <a:r>
              <a:rPr lang="en-US" altLang="ko-KR" dirty="0" smtClean="0"/>
              <a:t>) </a:t>
            </a:r>
            <a:r>
              <a:rPr lang="ko-KR" altLang="en-US" dirty="0" smtClean="0"/>
              <a:t>발생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이들 오류를 어떻게 최소화할 것인가</a:t>
            </a:r>
            <a:r>
              <a:rPr lang="en-US" altLang="ko-KR" dirty="0" smtClean="0"/>
              <a:t>?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2276872"/>
            <a:ext cx="6560244" cy="2377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355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3.2.2 LOG </a:t>
            </a:r>
            <a:r>
              <a:rPr lang="ko-KR" altLang="en-US" dirty="0" smtClean="0"/>
              <a:t>필터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980727"/>
            <a:ext cx="5688632" cy="5792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82377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3.2.2 LOG </a:t>
            </a:r>
            <a:r>
              <a:rPr lang="ko-KR" altLang="en-US" dirty="0" smtClean="0"/>
              <a:t>필터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512838" y="2960948"/>
            <a:ext cx="8208912" cy="3240359"/>
          </a:xfrm>
        </p:spPr>
        <p:txBody>
          <a:bodyPr>
            <a:normAutofit/>
          </a:bodyPr>
          <a:lstStyle/>
          <a:p>
            <a:r>
              <a:rPr lang="ko-KR" altLang="en-US" dirty="0" err="1" smtClean="0"/>
              <a:t>영교차</a:t>
            </a:r>
            <a:r>
              <a:rPr lang="ko-KR" altLang="en-US" dirty="0" smtClean="0"/>
              <a:t> 검출 </a:t>
            </a:r>
            <a:r>
              <a:rPr lang="en-US" altLang="ko-KR" dirty="0" smtClean="0"/>
              <a:t>(2</a:t>
            </a:r>
            <a:r>
              <a:rPr lang="ko-KR" altLang="en-US" dirty="0" smtClean="0"/>
              <a:t>행</a:t>
            </a:r>
            <a:r>
              <a:rPr lang="en-US" altLang="ko-KR" dirty="0" smtClean="0"/>
              <a:t>)</a:t>
            </a:r>
          </a:p>
          <a:p>
            <a:pPr lvl="1"/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 smtClean="0"/>
          </a:p>
          <a:p>
            <a:pPr marL="266700" lvl="1" indent="0">
              <a:buNone/>
            </a:pP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728" y="1056184"/>
            <a:ext cx="7303640" cy="17150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3573016"/>
            <a:ext cx="7632848" cy="967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52474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3.2.2 LOG </a:t>
            </a:r>
            <a:r>
              <a:rPr lang="ko-KR" altLang="en-US" dirty="0" smtClean="0"/>
              <a:t>필터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950888"/>
            <a:ext cx="6007020" cy="56019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74685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3.2.2 LOG </a:t>
            </a:r>
            <a:r>
              <a:rPr lang="ko-KR" altLang="en-US" dirty="0" smtClean="0"/>
              <a:t>필터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807" y="923776"/>
            <a:ext cx="5634353" cy="5313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6050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3.3 </a:t>
            </a:r>
            <a:r>
              <a:rPr lang="ko-KR" altLang="en-US" dirty="0" smtClean="0"/>
              <a:t>캐니 에지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앞 절은 </a:t>
            </a:r>
            <a:r>
              <a:rPr lang="en-US" altLang="ko-KR" dirty="0" smtClean="0"/>
              <a:t>‘</a:t>
            </a:r>
            <a:r>
              <a:rPr lang="ko-KR" altLang="en-US" dirty="0" smtClean="0"/>
              <a:t>그럴듯해 보이는</a:t>
            </a:r>
            <a:r>
              <a:rPr lang="en-US" altLang="ko-KR" dirty="0" smtClean="0"/>
              <a:t>’ </a:t>
            </a:r>
            <a:r>
              <a:rPr lang="ko-KR" altLang="en-US" dirty="0" smtClean="0"/>
              <a:t>에지 연산자 사용</a:t>
            </a:r>
            <a:endParaRPr lang="en-US" altLang="ko-KR" dirty="0" smtClean="0"/>
          </a:p>
          <a:p>
            <a:r>
              <a:rPr lang="en-US" altLang="ko-KR" dirty="0" smtClean="0"/>
              <a:t>1986</a:t>
            </a:r>
            <a:r>
              <a:rPr lang="ko-KR" altLang="en-US" dirty="0" smtClean="0"/>
              <a:t>년에 </a:t>
            </a:r>
            <a:r>
              <a:rPr lang="en-US" altLang="ko-KR" dirty="0" smtClean="0"/>
              <a:t>Canny</a:t>
            </a:r>
            <a:r>
              <a:rPr lang="ko-KR" altLang="en-US" dirty="0"/>
              <a:t> </a:t>
            </a:r>
            <a:r>
              <a:rPr lang="ko-KR" altLang="en-US" dirty="0" smtClean="0"/>
              <a:t>에지 발표 </a:t>
            </a:r>
            <a:r>
              <a:rPr lang="en-US" altLang="ko-KR" dirty="0" smtClean="0"/>
              <a:t>[Canny86]</a:t>
            </a:r>
          </a:p>
          <a:p>
            <a:pPr lvl="1"/>
            <a:r>
              <a:rPr lang="ko-KR" altLang="en-US" dirty="0" smtClean="0"/>
              <a:t>에지</a:t>
            </a:r>
            <a:r>
              <a:rPr lang="en-US" altLang="ko-KR" dirty="0" smtClean="0"/>
              <a:t> </a:t>
            </a:r>
            <a:r>
              <a:rPr lang="ko-KR" altLang="en-US" dirty="0" smtClean="0"/>
              <a:t>검출을 최적화 문제로 해결</a:t>
            </a:r>
            <a:endParaRPr lang="en-US" altLang="ko-KR" dirty="0" smtClean="0"/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세 가지 기준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667466"/>
            <a:ext cx="7556621" cy="12473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그룹 6"/>
          <p:cNvGrpSpPr/>
          <p:nvPr/>
        </p:nvGrpSpPr>
        <p:grpSpPr>
          <a:xfrm>
            <a:off x="888057" y="4162251"/>
            <a:ext cx="7532593" cy="1066949"/>
            <a:chOff x="888057" y="4162251"/>
            <a:chExt cx="7532593" cy="1066949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8057" y="4162251"/>
              <a:ext cx="5210903" cy="1066949"/>
            </a:xfrm>
            <a:prstGeom prst="rect">
              <a:avLst/>
            </a:prstGeom>
          </p:spPr>
        </p:pic>
        <p:grpSp>
          <p:nvGrpSpPr>
            <p:cNvPr id="5" name="그룹 4"/>
            <p:cNvGrpSpPr/>
            <p:nvPr/>
          </p:nvGrpSpPr>
          <p:grpSpPr>
            <a:xfrm>
              <a:off x="6300192" y="4511059"/>
              <a:ext cx="2120458" cy="369332"/>
              <a:chOff x="6300192" y="4511059"/>
              <a:chExt cx="2120458" cy="369332"/>
            </a:xfrm>
          </p:grpSpPr>
          <p:sp>
            <p:nvSpPr>
              <p:cNvPr id="6" name="TextBox 5"/>
              <p:cNvSpPr txBox="1"/>
              <p:nvPr/>
            </p:nvSpPr>
            <p:spPr>
              <a:xfrm>
                <a:off x="6660232" y="4511059"/>
                <a:ext cx="17604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 smtClean="0"/>
                  <a:t>Google scholar</a:t>
                </a:r>
                <a:endParaRPr lang="ko-KR" altLang="en-US" dirty="0"/>
              </a:p>
            </p:txBody>
          </p:sp>
          <p:cxnSp>
            <p:nvCxnSpPr>
              <p:cNvPr id="8" name="직선 화살표 연결선 7"/>
              <p:cNvCxnSpPr/>
              <p:nvPr/>
            </p:nvCxnSpPr>
            <p:spPr>
              <a:xfrm flipH="1">
                <a:off x="6300192" y="4689142"/>
                <a:ext cx="360040" cy="0"/>
              </a:xfrm>
              <a:prstGeom prst="straightConnector1">
                <a:avLst/>
              </a:prstGeom>
              <a:ln w="25400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4078076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3.3 </a:t>
            </a:r>
            <a:r>
              <a:rPr lang="ko-KR" altLang="en-US" dirty="0" smtClean="0"/>
              <a:t>캐니 에지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캐니 에지 검출 알고리즘</a:t>
            </a:r>
            <a:endParaRPr lang="en-US" altLang="ko-KR" dirty="0" smtClean="0"/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378" y="1484784"/>
            <a:ext cx="6825108" cy="2160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01030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3.3 </a:t>
            </a:r>
            <a:r>
              <a:rPr lang="ko-KR" altLang="en-US" dirty="0" smtClean="0"/>
              <a:t>캐니 에지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비최대</a:t>
            </a:r>
            <a:r>
              <a:rPr lang="ko-KR" altLang="en-US" dirty="0" smtClean="0"/>
              <a:t> 억제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이웃 두 </a:t>
            </a:r>
            <a:r>
              <a:rPr lang="ko-KR" altLang="en-US" dirty="0" err="1" smtClean="0"/>
              <a:t>화소보다</a:t>
            </a:r>
            <a:r>
              <a:rPr lang="ko-KR" altLang="en-US" dirty="0" smtClean="0"/>
              <a:t> 에지 강도가 크지 않으면 억제됨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ko-KR" altLang="en-US" dirty="0" smtClean="0"/>
              <a:t>이력 </a:t>
            </a:r>
            <a:r>
              <a:rPr lang="ko-KR" altLang="en-US" dirty="0" err="1" smtClean="0"/>
              <a:t>임계값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두 개의 </a:t>
            </a:r>
            <a:r>
              <a:rPr lang="ko-KR" altLang="en-US" dirty="0" err="1" smtClean="0"/>
              <a:t>임계값</a:t>
            </a:r>
            <a:r>
              <a:rPr lang="ko-KR" altLang="en-US" dirty="0" smtClean="0"/>
              <a:t> </a:t>
            </a:r>
            <a:r>
              <a:rPr lang="en-US" altLang="ko-KR" i="1" dirty="0" smtClean="0"/>
              <a:t>T</a:t>
            </a:r>
            <a:r>
              <a:rPr lang="en-US" altLang="ko-KR" i="1" baseline="-25000" dirty="0" smtClean="0"/>
              <a:t>high</a:t>
            </a:r>
            <a:r>
              <a:rPr lang="ko-KR" altLang="en-US" dirty="0" smtClean="0"/>
              <a:t>와 </a:t>
            </a:r>
            <a:r>
              <a:rPr lang="en-US" altLang="ko-KR" i="1" dirty="0" err="1" smtClean="0"/>
              <a:t>T</a:t>
            </a:r>
            <a:r>
              <a:rPr lang="en-US" altLang="ko-KR" i="1" baseline="-25000" dirty="0" err="1" smtClean="0"/>
              <a:t>low</a:t>
            </a:r>
            <a:r>
              <a:rPr lang="en-US" altLang="ko-KR" i="1" dirty="0" smtClean="0"/>
              <a:t> </a:t>
            </a:r>
            <a:r>
              <a:rPr lang="ko-KR" altLang="en-US" dirty="0" smtClean="0"/>
              <a:t>사용하여 거짓 긍정 줄임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에지 추적은 </a:t>
            </a:r>
            <a:r>
              <a:rPr lang="en-US" altLang="ko-KR" i="1" dirty="0" smtClean="0"/>
              <a:t>T</a:t>
            </a:r>
            <a:r>
              <a:rPr lang="en-US" altLang="ko-KR" i="1" baseline="-25000" dirty="0" smtClean="0"/>
              <a:t>high</a:t>
            </a:r>
            <a:r>
              <a:rPr lang="ko-KR" altLang="en-US" dirty="0" smtClean="0"/>
              <a:t>를 넘는 </a:t>
            </a:r>
            <a:r>
              <a:rPr lang="ko-KR" altLang="en-US" dirty="0" err="1" smtClean="0"/>
              <a:t>화소에서</a:t>
            </a:r>
            <a:r>
              <a:rPr lang="ko-KR" altLang="en-US" dirty="0" smtClean="0"/>
              <a:t> 시작</a:t>
            </a:r>
            <a:r>
              <a:rPr lang="en-US" altLang="ko-KR" dirty="0" smtClean="0"/>
              <a:t>, </a:t>
            </a:r>
            <a:r>
              <a:rPr lang="ko-KR" altLang="en-US" dirty="0" smtClean="0"/>
              <a:t>추적 도중에는 </a:t>
            </a:r>
            <a:r>
              <a:rPr lang="en-US" altLang="ko-KR" i="1" dirty="0" err="1"/>
              <a:t>T</a:t>
            </a:r>
            <a:r>
              <a:rPr lang="en-US" altLang="ko-KR" i="1" baseline="-25000" dirty="0" err="1"/>
              <a:t>low</a:t>
            </a:r>
            <a:r>
              <a:rPr lang="en-US" altLang="ko-KR" i="1" dirty="0"/>
              <a:t> </a:t>
            </a:r>
            <a:r>
              <a:rPr lang="ko-KR" altLang="en-US" dirty="0" smtClean="0"/>
              <a:t>적용</a:t>
            </a:r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916832"/>
            <a:ext cx="5218824" cy="15121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69037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3.3 </a:t>
            </a:r>
            <a:r>
              <a:rPr lang="ko-KR" altLang="en-US" dirty="0" smtClean="0"/>
              <a:t>캐니 에지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980728"/>
            <a:ext cx="7156487" cy="54726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50492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3.3 </a:t>
            </a:r>
            <a:r>
              <a:rPr lang="ko-KR" altLang="en-US" dirty="0" smtClean="0"/>
              <a:t>캐니 에지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124744"/>
            <a:ext cx="7776864" cy="26702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69128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3.3 </a:t>
            </a:r>
            <a:r>
              <a:rPr lang="ko-KR" altLang="en-US" dirty="0" smtClean="0"/>
              <a:t>캐니 에지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3" y="908720"/>
            <a:ext cx="5323971" cy="5330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11122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4"/>
          </p:nvPr>
        </p:nvSpPr>
        <p:spPr>
          <a:xfrm>
            <a:off x="755576" y="1484784"/>
            <a:ext cx="7776864" cy="4680520"/>
          </a:xfrm>
        </p:spPr>
        <p:txBody>
          <a:bodyPr/>
          <a:lstStyle/>
          <a:p>
            <a:r>
              <a:rPr lang="ko-KR" altLang="en-US" dirty="0" smtClean="0"/>
              <a:t>에지 검출의 기초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sz="1050" dirty="0" smtClean="0"/>
          </a:p>
          <a:p>
            <a:r>
              <a:rPr lang="ko-KR" altLang="en-US" dirty="0" err="1" smtClean="0"/>
              <a:t>영교차</a:t>
            </a:r>
            <a:r>
              <a:rPr lang="ko-KR" altLang="en-US" dirty="0" smtClean="0"/>
              <a:t> </a:t>
            </a:r>
            <a:r>
              <a:rPr lang="ko-KR" altLang="en-US" dirty="0" smtClean="0"/>
              <a:t>이론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sz="1050" dirty="0" smtClean="0"/>
          </a:p>
          <a:p>
            <a:r>
              <a:rPr lang="ko-KR" altLang="en-US" dirty="0" smtClean="0"/>
              <a:t>캐니 </a:t>
            </a:r>
            <a:r>
              <a:rPr lang="ko-KR" altLang="en-US" dirty="0" smtClean="0"/>
              <a:t>에지</a:t>
            </a:r>
            <a:endParaRPr lang="en-US" altLang="ko-KR" dirty="0" smtClean="0"/>
          </a:p>
          <a:p>
            <a:endParaRPr lang="en-US" altLang="ko-KR" sz="1050" dirty="0"/>
          </a:p>
          <a:p>
            <a:endParaRPr lang="en-US" altLang="ko-KR" dirty="0" smtClean="0"/>
          </a:p>
          <a:p>
            <a:r>
              <a:rPr lang="ko-KR" altLang="en-US" dirty="0" smtClean="0"/>
              <a:t>컬러 에지</a:t>
            </a:r>
            <a:endParaRPr lang="en-US" altLang="ko-KR" dirty="0" smtClean="0"/>
          </a:p>
          <a:p>
            <a:endParaRPr lang="en-US" altLang="ko-KR" sz="1050" dirty="0" smtClean="0"/>
          </a:p>
          <a:p>
            <a:endParaRPr lang="en-US" altLang="ko-KR" dirty="0"/>
          </a:p>
          <a:p>
            <a:r>
              <a:rPr lang="ko-KR" altLang="en-US" dirty="0" smtClean="0"/>
              <a:t>선분 검출</a:t>
            </a:r>
            <a:endParaRPr lang="ko-KR" altLang="en-US" dirty="0"/>
          </a:p>
        </p:txBody>
      </p:sp>
      <p:sp>
        <p:nvSpPr>
          <p:cNvPr id="3" name="텍스트 개체 틀 1"/>
          <p:cNvSpPr txBox="1">
            <a:spLocks/>
          </p:cNvSpPr>
          <p:nvPr/>
        </p:nvSpPr>
        <p:spPr bwMode="auto">
          <a:xfrm>
            <a:off x="611560" y="1556792"/>
            <a:ext cx="7776864" cy="4680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2925" indent="-276225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3">
                  <a:lumMod val="75000"/>
                </a:schemeClr>
              </a:buClr>
              <a:buFont typeface="나눔손글씨 펜" pitchFamily="66" charset="-127"/>
              <a:buChar char="→"/>
              <a:defRPr sz="1800" kern="1200">
                <a:solidFill>
                  <a:schemeClr val="tx1"/>
                </a:solidFill>
                <a:latin typeface="나눔손글씨 펜" pitchFamily="66" charset="-127"/>
                <a:ea typeface="나눔손글씨 펜" pitchFamily="66" charset="-127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1800" dirty="0" smtClean="0">
              <a:latin typeface="나눔손글씨 펜 OTF" pitchFamily="66" charset="-127"/>
              <a:ea typeface="나눔손글씨 펜 OTF" pitchFamily="66" charset="-127"/>
            </a:endParaRPr>
          </a:p>
          <a:p>
            <a:pPr lvl="1"/>
            <a:r>
              <a:rPr lang="ko-KR" altLang="en-US" sz="2000" dirty="0" smtClean="0">
                <a:solidFill>
                  <a:schemeClr val="tx2"/>
                </a:solidFill>
                <a:latin typeface="나눔손글씨 펜 OTF" pitchFamily="66" charset="-127"/>
                <a:ea typeface="나눔손글씨 펜 OTF" pitchFamily="66" charset="-127"/>
              </a:rPr>
              <a:t>에지 검출을 위한 기초 원리와 </a:t>
            </a:r>
            <a:r>
              <a:rPr lang="en-US" altLang="ko-KR" sz="2000" dirty="0" smtClean="0">
                <a:solidFill>
                  <a:schemeClr val="tx2"/>
                </a:solidFill>
                <a:latin typeface="나눔손글씨 펜 OTF" pitchFamily="66" charset="-127"/>
                <a:ea typeface="나눔손글씨 펜 OTF" pitchFamily="66" charset="-127"/>
              </a:rPr>
              <a:t>1980</a:t>
            </a:r>
            <a:r>
              <a:rPr lang="ko-KR" altLang="en-US" sz="2000" dirty="0" smtClean="0">
                <a:solidFill>
                  <a:schemeClr val="tx2"/>
                </a:solidFill>
                <a:latin typeface="나눔손글씨 펜 OTF" pitchFamily="66" charset="-127"/>
                <a:ea typeface="나눔손글씨 펜 OTF" pitchFamily="66" charset="-127"/>
              </a:rPr>
              <a:t>년대에 널리 사용한 알고리즘을 소개한다</a:t>
            </a:r>
            <a:r>
              <a:rPr lang="en-US" altLang="ko-KR" sz="2000" dirty="0" smtClean="0">
                <a:solidFill>
                  <a:schemeClr val="tx2"/>
                </a:solidFill>
                <a:latin typeface="나눔손글씨 펜 OTF" pitchFamily="66" charset="-127"/>
                <a:ea typeface="나눔손글씨 펜 OTF" pitchFamily="66" charset="-127"/>
              </a:rPr>
              <a:t>.</a:t>
            </a:r>
            <a:r>
              <a:rPr lang="ko-KR" altLang="en-US" sz="2000" dirty="0" smtClean="0">
                <a:solidFill>
                  <a:schemeClr val="tx2"/>
                </a:solidFill>
                <a:latin typeface="나눔손글씨 펜 OTF" pitchFamily="66" charset="-127"/>
                <a:ea typeface="나눔손글씨 펜 OTF" pitchFamily="66" charset="-127"/>
              </a:rPr>
              <a:t> </a:t>
            </a:r>
            <a:endParaRPr lang="en-US" altLang="ko-KR" sz="2000" dirty="0">
              <a:solidFill>
                <a:schemeClr val="tx2"/>
              </a:solidFill>
              <a:latin typeface="나눔손글씨 펜 OTF" pitchFamily="66" charset="-127"/>
              <a:ea typeface="나눔손글씨 펜 OTF" pitchFamily="66" charset="-127"/>
            </a:endParaRPr>
          </a:p>
          <a:p>
            <a:pPr marL="266700" lvl="1" indent="0">
              <a:buNone/>
            </a:pPr>
            <a:endParaRPr lang="en-US" altLang="ko-KR" sz="300" dirty="0" smtClean="0">
              <a:solidFill>
                <a:schemeClr val="tx2"/>
              </a:solidFill>
              <a:latin typeface="나눔손글씨 펜 OTF" pitchFamily="66" charset="-127"/>
              <a:ea typeface="나눔손글씨 펜 OTF" pitchFamily="66" charset="-127"/>
            </a:endParaRPr>
          </a:p>
          <a:p>
            <a:pPr marL="266700" lvl="1" indent="0">
              <a:buNone/>
            </a:pPr>
            <a:endParaRPr lang="en-US" altLang="ko-KR" sz="2400" dirty="0" smtClean="0">
              <a:solidFill>
                <a:schemeClr val="tx2"/>
              </a:solidFill>
              <a:latin typeface="나눔손글씨 펜 OTF" pitchFamily="66" charset="-127"/>
              <a:ea typeface="나눔손글씨 펜 OTF" pitchFamily="66" charset="-127"/>
            </a:endParaRPr>
          </a:p>
          <a:p>
            <a:pPr lvl="1"/>
            <a:r>
              <a:rPr lang="ko-KR" altLang="en-US" sz="2000" dirty="0" smtClean="0">
                <a:solidFill>
                  <a:schemeClr val="tx2"/>
                </a:solidFill>
                <a:latin typeface="나눔손글씨 펜 OTF" pitchFamily="66" charset="-127"/>
                <a:ea typeface="나눔손글씨 펜 OTF" pitchFamily="66" charset="-127"/>
              </a:rPr>
              <a:t>다중 </a:t>
            </a:r>
            <a:r>
              <a:rPr lang="ko-KR" altLang="en-US" sz="2000" dirty="0" smtClean="0">
                <a:solidFill>
                  <a:schemeClr val="tx2"/>
                </a:solidFill>
                <a:latin typeface="나눔손글씨 펜 OTF" pitchFamily="66" charset="-127"/>
                <a:ea typeface="나눔손글씨 펜 OTF" pitchFamily="66" charset="-127"/>
              </a:rPr>
              <a:t>스케일 능력을 갖는 </a:t>
            </a:r>
            <a:r>
              <a:rPr lang="ko-KR" altLang="en-US" sz="2000" dirty="0" err="1" smtClean="0">
                <a:solidFill>
                  <a:schemeClr val="tx2"/>
                </a:solidFill>
                <a:latin typeface="나눔손글씨 펜 OTF" pitchFamily="66" charset="-127"/>
                <a:ea typeface="나눔손글씨 펜 OTF" pitchFamily="66" charset="-127"/>
              </a:rPr>
              <a:t>영교차</a:t>
            </a:r>
            <a:r>
              <a:rPr lang="ko-KR" altLang="en-US" sz="2000" dirty="0" smtClean="0">
                <a:solidFill>
                  <a:schemeClr val="tx2"/>
                </a:solidFill>
                <a:latin typeface="나눔손글씨 펜 OTF" pitchFamily="66" charset="-127"/>
                <a:ea typeface="나눔손글씨 펜 OTF" pitchFamily="66" charset="-127"/>
              </a:rPr>
              <a:t> 알고리즘의 원리를 공부한다</a:t>
            </a:r>
            <a:r>
              <a:rPr lang="en-US" altLang="ko-KR" sz="2000" dirty="0" smtClean="0">
                <a:solidFill>
                  <a:schemeClr val="tx2"/>
                </a:solidFill>
                <a:latin typeface="나눔손글씨 펜 OTF" pitchFamily="66" charset="-127"/>
                <a:ea typeface="나눔손글씨 펜 OTF" pitchFamily="66" charset="-127"/>
              </a:rPr>
              <a:t>.</a:t>
            </a:r>
          </a:p>
          <a:p>
            <a:pPr lvl="1"/>
            <a:endParaRPr lang="en-US" altLang="ko-KR" sz="500" dirty="0" smtClean="0">
              <a:solidFill>
                <a:schemeClr val="tx2"/>
              </a:solidFill>
              <a:latin typeface="나눔손글씨 펜 OTF" pitchFamily="66" charset="-127"/>
              <a:ea typeface="나눔손글씨 펜 OTF" pitchFamily="66" charset="-127"/>
            </a:endParaRPr>
          </a:p>
          <a:p>
            <a:pPr lvl="1"/>
            <a:endParaRPr lang="en-US" altLang="ko-KR" sz="800" dirty="0" smtClean="0">
              <a:solidFill>
                <a:schemeClr val="tx2"/>
              </a:solidFill>
              <a:latin typeface="나눔손글씨 펜 OTF" pitchFamily="66" charset="-127"/>
              <a:ea typeface="나눔손글씨 펜 OTF" pitchFamily="66" charset="-127"/>
            </a:endParaRPr>
          </a:p>
          <a:p>
            <a:pPr lvl="1"/>
            <a:endParaRPr lang="en-US" altLang="ko-KR" sz="800" dirty="0" smtClean="0">
              <a:solidFill>
                <a:schemeClr val="tx2"/>
              </a:solidFill>
              <a:latin typeface="나눔손글씨 펜 OTF" pitchFamily="66" charset="-127"/>
              <a:ea typeface="나눔손글씨 펜 OTF" pitchFamily="66" charset="-127"/>
            </a:endParaRPr>
          </a:p>
          <a:p>
            <a:pPr lvl="1"/>
            <a:endParaRPr lang="en-US" altLang="ko-KR" sz="1000" dirty="0" smtClean="0">
              <a:solidFill>
                <a:schemeClr val="tx2"/>
              </a:solidFill>
              <a:latin typeface="나눔손글씨 펜 OTF" pitchFamily="66" charset="-127"/>
              <a:ea typeface="나눔손글씨 펜 OTF" pitchFamily="66" charset="-127"/>
            </a:endParaRPr>
          </a:p>
          <a:p>
            <a:pPr lvl="1"/>
            <a:r>
              <a:rPr lang="en-US" altLang="ko-KR" sz="2000" dirty="0" smtClean="0">
                <a:solidFill>
                  <a:schemeClr val="tx2"/>
                </a:solidFill>
                <a:latin typeface="나눔손글씨 펜 OTF" pitchFamily="66" charset="-127"/>
                <a:ea typeface="나눔손글씨 펜 OTF" pitchFamily="66" charset="-127"/>
              </a:rPr>
              <a:t>1990</a:t>
            </a:r>
            <a:r>
              <a:rPr lang="ko-KR" altLang="en-US" sz="2000" dirty="0" smtClean="0">
                <a:solidFill>
                  <a:schemeClr val="tx2"/>
                </a:solidFill>
                <a:latin typeface="나눔손글씨 펜 OTF" pitchFamily="66" charset="-127"/>
                <a:ea typeface="나눔손글씨 펜 OTF" pitchFamily="66" charset="-127"/>
              </a:rPr>
              <a:t>년대에 개발되어 현재 가장 널리 활용하는 알고리즘인 캐니 에지를 소개한다</a:t>
            </a:r>
            <a:r>
              <a:rPr lang="en-US" altLang="ko-KR" sz="2000" dirty="0" smtClean="0">
                <a:solidFill>
                  <a:schemeClr val="tx2"/>
                </a:solidFill>
                <a:latin typeface="나눔손글씨 펜 OTF" pitchFamily="66" charset="-127"/>
                <a:ea typeface="나눔손글씨 펜 OTF" pitchFamily="66" charset="-127"/>
              </a:rPr>
              <a:t>.</a:t>
            </a:r>
            <a:endParaRPr lang="en-US" altLang="ko-KR" sz="2000" dirty="0">
              <a:solidFill>
                <a:schemeClr val="tx2"/>
              </a:solidFill>
              <a:latin typeface="나눔손글씨 펜 OTF" pitchFamily="66" charset="-127"/>
              <a:ea typeface="나눔손글씨 펜 OTF" pitchFamily="66" charset="-127"/>
            </a:endParaRPr>
          </a:p>
          <a:p>
            <a:pPr lvl="1"/>
            <a:endParaRPr lang="en-US" altLang="ko-KR" sz="1050" dirty="0" smtClean="0">
              <a:solidFill>
                <a:schemeClr val="tx2"/>
              </a:solidFill>
              <a:latin typeface="나눔손글씨 펜 OTF" pitchFamily="66" charset="-127"/>
              <a:ea typeface="나눔손글씨 펜 OTF" pitchFamily="66" charset="-127"/>
            </a:endParaRPr>
          </a:p>
          <a:p>
            <a:pPr lvl="1"/>
            <a:endParaRPr lang="en-US" altLang="ko-KR" dirty="0" smtClean="0">
              <a:solidFill>
                <a:schemeClr val="tx2"/>
              </a:solidFill>
              <a:latin typeface="나눔손글씨 펜 OTF" pitchFamily="66" charset="-127"/>
              <a:ea typeface="나눔손글씨 펜 OTF" pitchFamily="66" charset="-127"/>
            </a:endParaRPr>
          </a:p>
          <a:p>
            <a:pPr lvl="1"/>
            <a:r>
              <a:rPr lang="ko-KR" altLang="en-US" sz="2000" dirty="0" smtClean="0">
                <a:solidFill>
                  <a:schemeClr val="tx2"/>
                </a:solidFill>
                <a:latin typeface="나눔손글씨 펜 OTF" pitchFamily="66" charset="-127"/>
                <a:ea typeface="나눔손글씨 펜 OTF" pitchFamily="66" charset="-127"/>
              </a:rPr>
              <a:t>컬러 </a:t>
            </a:r>
            <a:r>
              <a:rPr lang="ko-KR" altLang="en-US" sz="2000" dirty="0" smtClean="0">
                <a:solidFill>
                  <a:schemeClr val="tx2"/>
                </a:solidFill>
                <a:latin typeface="나눔손글씨 펜 OTF" pitchFamily="66" charset="-127"/>
                <a:ea typeface="나눔손글씨 펜 OTF" pitchFamily="66" charset="-127"/>
              </a:rPr>
              <a:t>영상에서 에지를 검출하는 문제를 다룬다</a:t>
            </a:r>
            <a:r>
              <a:rPr lang="en-US" altLang="ko-KR" sz="2000" dirty="0" smtClean="0">
                <a:solidFill>
                  <a:schemeClr val="tx2"/>
                </a:solidFill>
                <a:latin typeface="나눔손글씨 펜 OTF" pitchFamily="66" charset="-127"/>
                <a:ea typeface="나눔손글씨 펜 OTF" pitchFamily="66" charset="-127"/>
              </a:rPr>
              <a:t>.</a:t>
            </a:r>
            <a:r>
              <a:rPr lang="ko-KR" altLang="en-US" sz="2000" dirty="0" smtClean="0">
                <a:solidFill>
                  <a:schemeClr val="tx2"/>
                </a:solidFill>
                <a:latin typeface="나눔손글씨 펜 OTF" pitchFamily="66" charset="-127"/>
                <a:ea typeface="나눔손글씨 펜 OTF" pitchFamily="66" charset="-127"/>
              </a:rPr>
              <a:t> </a:t>
            </a:r>
            <a:endParaRPr lang="en-US" altLang="ko-KR" sz="2000" dirty="0" smtClean="0">
              <a:solidFill>
                <a:schemeClr val="tx2"/>
              </a:solidFill>
              <a:latin typeface="나눔손글씨 펜 OTF" pitchFamily="66" charset="-127"/>
              <a:ea typeface="나눔손글씨 펜 OTF" pitchFamily="66" charset="-127"/>
            </a:endParaRPr>
          </a:p>
          <a:p>
            <a:pPr marL="266700" lvl="1" indent="0">
              <a:buNone/>
            </a:pPr>
            <a:endParaRPr lang="en-US" altLang="ko-KR" sz="200" dirty="0" smtClean="0">
              <a:solidFill>
                <a:schemeClr val="tx2"/>
              </a:solidFill>
              <a:latin typeface="나눔손글씨 펜 OTF" pitchFamily="66" charset="-127"/>
              <a:ea typeface="나눔손글씨 펜 OTF" pitchFamily="66" charset="-127"/>
            </a:endParaRPr>
          </a:p>
          <a:p>
            <a:pPr marL="266700" lvl="1" indent="0">
              <a:buNone/>
            </a:pPr>
            <a:endParaRPr lang="en-US" altLang="ko-KR" sz="1000" dirty="0" smtClean="0">
              <a:solidFill>
                <a:schemeClr val="tx2"/>
              </a:solidFill>
              <a:latin typeface="나눔손글씨 펜 OTF" pitchFamily="66" charset="-127"/>
              <a:ea typeface="나눔손글씨 펜 OTF" pitchFamily="66" charset="-127"/>
            </a:endParaRPr>
          </a:p>
          <a:p>
            <a:pPr marL="266700" lvl="1" indent="0">
              <a:buNone/>
            </a:pPr>
            <a:endParaRPr lang="en-US" altLang="ko-KR" sz="1200" dirty="0" smtClean="0">
              <a:solidFill>
                <a:schemeClr val="tx2"/>
              </a:solidFill>
              <a:latin typeface="나눔손글씨 펜 OTF" pitchFamily="66" charset="-127"/>
              <a:ea typeface="나눔손글씨 펜 OTF" pitchFamily="66" charset="-127"/>
            </a:endParaRPr>
          </a:p>
          <a:p>
            <a:pPr marL="266700" lvl="1" indent="0">
              <a:buNone/>
            </a:pPr>
            <a:endParaRPr lang="en-US" altLang="ko-KR" sz="700" dirty="0" smtClean="0">
              <a:solidFill>
                <a:schemeClr val="tx2"/>
              </a:solidFill>
              <a:latin typeface="나눔손글씨 펜 OTF" pitchFamily="66" charset="-127"/>
              <a:ea typeface="나눔손글씨 펜 OTF" pitchFamily="66" charset="-127"/>
            </a:endParaRPr>
          </a:p>
          <a:p>
            <a:pPr lvl="1"/>
            <a:r>
              <a:rPr lang="ko-KR" altLang="en-US" sz="2000" dirty="0" smtClean="0">
                <a:solidFill>
                  <a:schemeClr val="tx2"/>
                </a:solidFill>
                <a:latin typeface="나눔손글씨 펜 OTF" pitchFamily="66" charset="-127"/>
                <a:ea typeface="나눔손글씨 펜 OTF" pitchFamily="66" charset="-127"/>
              </a:rPr>
              <a:t>검출된 에지를 연결하여 에지 토막을 만들고 그것을 직선으로 근사화시키는 방법을 공부한다</a:t>
            </a:r>
            <a:r>
              <a:rPr lang="en-US" altLang="ko-KR" sz="2000" dirty="0" smtClean="0">
                <a:solidFill>
                  <a:schemeClr val="tx2"/>
                </a:solidFill>
                <a:latin typeface="나눔손글씨 펜 OTF" pitchFamily="66" charset="-127"/>
                <a:ea typeface="나눔손글씨 펜 OTF" pitchFamily="66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11969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3.4 </a:t>
            </a:r>
            <a:r>
              <a:rPr lang="ko-KR" altLang="en-US" dirty="0" smtClean="0"/>
              <a:t>컬러 에지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RGB </a:t>
            </a:r>
            <a:r>
              <a:rPr lang="ko-KR" altLang="en-US" dirty="0" smtClean="0"/>
              <a:t>채널에 독립적으로 적용 후 </a:t>
            </a:r>
            <a:r>
              <a:rPr lang="en-US" altLang="ko-KR" dirty="0" smtClean="0"/>
              <a:t>OR </a:t>
            </a:r>
            <a:r>
              <a:rPr lang="ko-KR" altLang="en-US" dirty="0" smtClean="0"/>
              <a:t>결합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에지 불일치 발생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170" y="1996852"/>
            <a:ext cx="2847678" cy="14032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6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1094" y="1844824"/>
            <a:ext cx="4293234" cy="21639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15665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3.4 </a:t>
            </a:r>
            <a:r>
              <a:rPr lang="ko-KR" altLang="en-US" dirty="0" smtClean="0"/>
              <a:t>컬러 에지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디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젠조</a:t>
            </a:r>
            <a:r>
              <a:rPr lang="ko-KR" altLang="en-US" dirty="0" smtClean="0"/>
              <a:t> 방법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628800"/>
            <a:ext cx="7129040" cy="18940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6835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3.4 </a:t>
            </a:r>
            <a:r>
              <a:rPr lang="ko-KR" altLang="en-US" dirty="0" smtClean="0"/>
              <a:t>컬러 에지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980728"/>
            <a:ext cx="3693352" cy="54531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80695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3.5 </a:t>
            </a:r>
            <a:r>
              <a:rPr lang="ko-KR" altLang="en-US" dirty="0" smtClean="0"/>
              <a:t>선분 검출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에지 </a:t>
            </a:r>
            <a:r>
              <a:rPr lang="ko-KR" altLang="en-US" dirty="0" err="1" smtClean="0"/>
              <a:t>맵</a:t>
            </a:r>
            <a:r>
              <a:rPr lang="en-US" altLang="ko-KR" dirty="0" smtClean="0"/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ko-KR" altLang="en-US" dirty="0" smtClean="0">
                <a:sym typeface="Wingdings" panose="05000000000000000000" pitchFamily="2" charset="2"/>
              </a:rPr>
              <a:t>에지 토막 </a:t>
            </a:r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ko-KR" altLang="en-US" dirty="0" smtClean="0">
                <a:sym typeface="Wingdings" panose="05000000000000000000" pitchFamily="2" charset="2"/>
              </a:rPr>
              <a:t>선분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/>
          </a:p>
        </p:txBody>
      </p:sp>
      <p:sp>
        <p:nvSpPr>
          <p:cNvPr id="4" name="내용 개체 틀 2"/>
          <p:cNvSpPr txBox="1">
            <a:spLocks/>
          </p:cNvSpPr>
          <p:nvPr/>
        </p:nvSpPr>
        <p:spPr bwMode="auto">
          <a:xfrm>
            <a:off x="179512" y="1844824"/>
            <a:ext cx="4744144" cy="20966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3">
                  <a:lumMod val="75000"/>
                </a:schemeClr>
              </a:buClr>
              <a:buFont typeface="Wingdings" pitchFamily="2" charset="2"/>
              <a:buChar char="n"/>
              <a:defRPr sz="2000" b="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en-US" altLang="ko-KR" sz="2800" dirty="0" smtClean="0">
                <a:solidFill>
                  <a:schemeClr val="accent3">
                    <a:lumMod val="75000"/>
                  </a:schemeClr>
                </a:solidFill>
                <a:latin typeface="나눔손글씨 펜 OTF" pitchFamily="66" charset="-127"/>
                <a:ea typeface="나눔손글씨 펜 OTF" pitchFamily="66" charset="-127"/>
                <a:sym typeface="Wingdings" panose="05000000000000000000" pitchFamily="2" charset="2"/>
              </a:rPr>
              <a:t>3.5.1 </a:t>
            </a:r>
            <a:r>
              <a:rPr lang="ko-KR" altLang="en-US" sz="2800" dirty="0" smtClean="0">
                <a:solidFill>
                  <a:schemeClr val="accent3">
                    <a:lumMod val="75000"/>
                  </a:schemeClr>
                </a:solidFill>
                <a:latin typeface="나눔손글씨 펜 OTF" pitchFamily="66" charset="-127"/>
                <a:ea typeface="나눔손글씨 펜 OTF" pitchFamily="66" charset="-127"/>
                <a:sym typeface="Wingdings" panose="05000000000000000000" pitchFamily="2" charset="2"/>
              </a:rPr>
              <a:t>에지 연결과 선분 근사</a:t>
            </a:r>
            <a:endParaRPr lang="en-US" altLang="ko-KR" sz="2800" dirty="0" smtClean="0">
              <a:solidFill>
                <a:schemeClr val="accent3">
                  <a:lumMod val="75000"/>
                </a:schemeClr>
              </a:solidFill>
              <a:latin typeface="나눔손글씨 펜 OTF" pitchFamily="66" charset="-127"/>
              <a:ea typeface="나눔손글씨 펜 OTF" pitchFamily="66" charset="-127"/>
              <a:sym typeface="Wingdings" panose="05000000000000000000" pitchFamily="2" charset="2"/>
            </a:endParaRPr>
          </a:p>
          <a:p>
            <a:pPr marL="0" indent="0">
              <a:buFont typeface="Wingdings" pitchFamily="2" charset="2"/>
              <a:buNone/>
            </a:pPr>
            <a:r>
              <a:rPr lang="en-US" altLang="ko-KR" sz="2800" dirty="0" smtClean="0">
                <a:solidFill>
                  <a:schemeClr val="accent3">
                    <a:lumMod val="75000"/>
                  </a:schemeClr>
                </a:solidFill>
                <a:latin typeface="나눔손글씨 펜 OTF" pitchFamily="66" charset="-127"/>
                <a:ea typeface="나눔손글씨 펜 OTF" pitchFamily="66" charset="-127"/>
                <a:sym typeface="Wingdings" panose="05000000000000000000" pitchFamily="2" charset="2"/>
              </a:rPr>
              <a:t>3.5.2 </a:t>
            </a:r>
            <a:r>
              <a:rPr lang="ko-KR" altLang="en-US" sz="2800" dirty="0" err="1" smtClean="0">
                <a:solidFill>
                  <a:schemeClr val="accent3">
                    <a:lumMod val="75000"/>
                  </a:schemeClr>
                </a:solidFill>
                <a:latin typeface="나눔손글씨 펜 OTF" pitchFamily="66" charset="-127"/>
                <a:ea typeface="나눔손글씨 펜 OTF" pitchFamily="66" charset="-127"/>
                <a:sym typeface="Wingdings" panose="05000000000000000000" pitchFamily="2" charset="2"/>
              </a:rPr>
              <a:t>허프</a:t>
            </a:r>
            <a:r>
              <a:rPr lang="ko-KR" altLang="en-US" sz="2800" dirty="0" smtClean="0">
                <a:solidFill>
                  <a:schemeClr val="accent3">
                    <a:lumMod val="75000"/>
                  </a:schemeClr>
                </a:solidFill>
                <a:latin typeface="나눔손글씨 펜 OTF" pitchFamily="66" charset="-127"/>
                <a:ea typeface="나눔손글씨 펜 OTF" pitchFamily="66" charset="-127"/>
                <a:sym typeface="Wingdings" panose="05000000000000000000" pitchFamily="2" charset="2"/>
              </a:rPr>
              <a:t> 변환</a:t>
            </a:r>
            <a:endParaRPr lang="en-US" altLang="ko-KR" sz="2800" dirty="0" smtClean="0">
              <a:solidFill>
                <a:schemeClr val="accent3">
                  <a:lumMod val="75000"/>
                </a:schemeClr>
              </a:solidFill>
              <a:latin typeface="나눔손글씨 펜 OTF" pitchFamily="66" charset="-127"/>
              <a:ea typeface="나눔손글씨 펜 OTF" pitchFamily="66" charset="-127"/>
              <a:sym typeface="Wingdings" panose="05000000000000000000" pitchFamily="2" charset="2"/>
            </a:endParaRPr>
          </a:p>
          <a:p>
            <a:pPr marL="0" indent="0">
              <a:buFont typeface="Wingdings" pitchFamily="2" charset="2"/>
              <a:buNone/>
            </a:pPr>
            <a:r>
              <a:rPr lang="en-US" altLang="ko-KR" sz="2800" dirty="0" smtClean="0">
                <a:solidFill>
                  <a:schemeClr val="accent3">
                    <a:lumMod val="75000"/>
                  </a:schemeClr>
                </a:solidFill>
                <a:latin typeface="나눔손글씨 펜 OTF" pitchFamily="66" charset="-127"/>
                <a:ea typeface="나눔손글씨 펜 OTF" pitchFamily="66" charset="-127"/>
                <a:sym typeface="Wingdings" panose="05000000000000000000" pitchFamily="2" charset="2"/>
              </a:rPr>
              <a:t>3.5.3 RANSAC</a:t>
            </a:r>
            <a:endParaRPr lang="en-US" altLang="ko-KR" sz="2800" dirty="0" smtClean="0">
              <a:solidFill>
                <a:schemeClr val="accent3">
                  <a:lumMod val="75000"/>
                </a:schemeClr>
              </a:solidFill>
              <a:latin typeface="나눔손글씨 펜 OTF" pitchFamily="66" charset="-127"/>
              <a:ea typeface="나눔손글씨 펜 OTF" pitchFamily="66" charset="-127"/>
            </a:endParaRPr>
          </a:p>
          <a:p>
            <a:pPr lvl="1"/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267750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3.5.1 </a:t>
            </a:r>
            <a:r>
              <a:rPr lang="ko-KR" altLang="en-US" dirty="0" smtClean="0"/>
              <a:t>에지 연결과 선분 근사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에지 연결과</a:t>
            </a:r>
            <a:r>
              <a:rPr lang="en-US" altLang="ko-KR" dirty="0" smtClean="0"/>
              <a:t> </a:t>
            </a:r>
            <a:r>
              <a:rPr lang="ko-KR" altLang="en-US" dirty="0" smtClean="0"/>
              <a:t>표현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/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484784"/>
            <a:ext cx="6044497" cy="41948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59214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3.5.1 </a:t>
            </a:r>
            <a:r>
              <a:rPr lang="ko-KR" altLang="en-US" dirty="0" smtClean="0"/>
              <a:t>에지 연결과 선분 근사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세선화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2~3</a:t>
            </a:r>
            <a:r>
              <a:rPr lang="ko-KR" altLang="en-US" dirty="0" smtClean="0"/>
              <a:t>두께 에지를 </a:t>
            </a:r>
            <a:r>
              <a:rPr lang="en-US" altLang="ko-KR" dirty="0" smtClean="0"/>
              <a:t>1</a:t>
            </a:r>
            <a:r>
              <a:rPr lang="ko-KR" altLang="en-US" dirty="0" smtClean="0"/>
              <a:t>두께로 변환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최소 </a:t>
            </a:r>
            <a:r>
              <a:rPr lang="en-US" altLang="ko-KR" dirty="0" smtClean="0"/>
              <a:t>8-</a:t>
            </a:r>
            <a:r>
              <a:rPr lang="ko-KR" altLang="en-US" dirty="0" smtClean="0"/>
              <a:t>연결성 보장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4000662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3.5.1 </a:t>
            </a:r>
            <a:r>
              <a:rPr lang="ko-KR" altLang="en-US" dirty="0" smtClean="0"/>
              <a:t>에지 연결과 선분 근사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SPTA </a:t>
            </a:r>
            <a:r>
              <a:rPr lang="ko-KR" altLang="en-US" dirty="0" err="1" smtClean="0"/>
              <a:t>세선화</a:t>
            </a:r>
            <a:r>
              <a:rPr lang="ko-KR" altLang="en-US" dirty="0" smtClean="0"/>
              <a:t> </a:t>
            </a:r>
            <a:r>
              <a:rPr lang="en-US" altLang="ko-KR" dirty="0" smtClean="0"/>
              <a:t>[Naccache84]</a:t>
            </a:r>
          </a:p>
          <a:p>
            <a:pPr lvl="1"/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/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484784"/>
            <a:ext cx="4248472" cy="15209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7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028" y="3140968"/>
            <a:ext cx="6264696" cy="27187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79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5859746"/>
            <a:ext cx="6218204" cy="850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72828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3.5.1 </a:t>
            </a:r>
            <a:r>
              <a:rPr lang="ko-KR" altLang="en-US" dirty="0" smtClean="0"/>
              <a:t>에지 연결과 선분 근사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에지 추적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/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864" y="4149081"/>
            <a:ext cx="4919240" cy="162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865" y="1484784"/>
            <a:ext cx="6071368" cy="24188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24005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3.5.1 </a:t>
            </a:r>
            <a:r>
              <a:rPr lang="ko-KR" altLang="en-US" dirty="0" smtClean="0"/>
              <a:t>에지 연결과 선분 근사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570" y="1052736"/>
            <a:ext cx="8110870" cy="41300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10015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3.5.1 </a:t>
            </a:r>
            <a:r>
              <a:rPr lang="ko-KR" altLang="en-US" dirty="0" smtClean="0"/>
              <a:t>에지 연결과 선분 근사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794" y="1052736"/>
            <a:ext cx="7174766" cy="35965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78752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3.1 </a:t>
            </a:r>
            <a:r>
              <a:rPr lang="ko-KR" altLang="en-US" dirty="0" smtClean="0"/>
              <a:t>에지 검출의 기초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원리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물체 내부나 배경은 변화가 없거나 작은 반면</a:t>
            </a:r>
            <a:r>
              <a:rPr lang="en-US" altLang="ko-KR" dirty="0" smtClean="0"/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물체 경계는 변화가 큼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이 원리에 따라 에지 검출 알고리즘은 명암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컬러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또는 텍스처의 </a:t>
            </a:r>
            <a:r>
              <a:rPr lang="ko-KR" altLang="en-US" dirty="0" err="1" smtClean="0">
                <a:sym typeface="Wingdings" panose="05000000000000000000" pitchFamily="2" charset="2"/>
              </a:rPr>
              <a:t>변화량을</a:t>
            </a:r>
            <a:r>
              <a:rPr lang="ko-KR" altLang="en-US" dirty="0" smtClean="0">
                <a:sym typeface="Wingdings" panose="05000000000000000000" pitchFamily="2" charset="2"/>
              </a:rPr>
              <a:t> 측정하고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err="1" smtClean="0">
                <a:sym typeface="Wingdings" panose="05000000000000000000" pitchFamily="2" charset="2"/>
              </a:rPr>
              <a:t>변화량이</a:t>
            </a:r>
            <a:r>
              <a:rPr lang="ko-KR" altLang="en-US" dirty="0" smtClean="0">
                <a:sym typeface="Wingdings" panose="05000000000000000000" pitchFamily="2" charset="2"/>
              </a:rPr>
              <a:t> 큰 곳을 </a:t>
            </a:r>
            <a:r>
              <a:rPr lang="ko-KR" altLang="en-US" dirty="0" err="1" smtClean="0">
                <a:sym typeface="Wingdings" panose="05000000000000000000" pitchFamily="2" charset="2"/>
              </a:rPr>
              <a:t>에지로</a:t>
            </a:r>
            <a:r>
              <a:rPr lang="ko-KR" altLang="en-US" dirty="0" smtClean="0">
                <a:sym typeface="Wingdings" panose="05000000000000000000" pitchFamily="2" charset="2"/>
              </a:rPr>
              <a:t> 검출 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 smtClean="0"/>
          </a:p>
        </p:txBody>
      </p:sp>
      <p:sp>
        <p:nvSpPr>
          <p:cNvPr id="6" name="내용 개체 틀 2"/>
          <p:cNvSpPr txBox="1">
            <a:spLocks/>
          </p:cNvSpPr>
          <p:nvPr/>
        </p:nvSpPr>
        <p:spPr bwMode="auto">
          <a:xfrm>
            <a:off x="359532" y="2492896"/>
            <a:ext cx="7200800" cy="2376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3">
                  <a:lumMod val="75000"/>
                </a:schemeClr>
              </a:buClr>
              <a:buFont typeface="Wingdings" pitchFamily="2" charset="2"/>
              <a:buChar char="n"/>
              <a:defRPr sz="2000" b="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marL="0" indent="0">
              <a:buFont typeface="Wingdings" pitchFamily="2" charset="2"/>
              <a:buNone/>
            </a:pPr>
            <a:r>
              <a:rPr lang="en-US" altLang="ko-KR" sz="2800" dirty="0" smtClean="0">
                <a:solidFill>
                  <a:schemeClr val="accent3">
                    <a:lumMod val="75000"/>
                  </a:schemeClr>
                </a:solidFill>
                <a:latin typeface="나눔손글씨 펜 OTF" pitchFamily="66" charset="-127"/>
                <a:ea typeface="나눔손글씨 펜 OTF" pitchFamily="66" charset="-127"/>
                <a:sym typeface="Wingdings" panose="05000000000000000000" pitchFamily="2" charset="2"/>
              </a:rPr>
              <a:t>3.1.1 </a:t>
            </a:r>
            <a:r>
              <a:rPr lang="ko-KR" altLang="en-US" sz="2800" dirty="0" smtClean="0">
                <a:solidFill>
                  <a:schemeClr val="accent3">
                    <a:lumMod val="75000"/>
                  </a:schemeClr>
                </a:solidFill>
                <a:latin typeface="나눔손글씨 펜 OTF" pitchFamily="66" charset="-127"/>
                <a:ea typeface="나눔손글씨 펜 OTF" pitchFamily="66" charset="-127"/>
                <a:sym typeface="Wingdings" panose="05000000000000000000" pitchFamily="2" charset="2"/>
              </a:rPr>
              <a:t>디지털 영상의 미분</a:t>
            </a:r>
            <a:endParaRPr lang="en-US" altLang="ko-KR" sz="2800" dirty="0" smtClean="0">
              <a:solidFill>
                <a:schemeClr val="accent3">
                  <a:lumMod val="75000"/>
                </a:schemeClr>
              </a:solidFill>
              <a:latin typeface="나눔손글씨 펜 OTF" pitchFamily="66" charset="-127"/>
              <a:ea typeface="나눔손글씨 펜 OTF" pitchFamily="66" charset="-127"/>
              <a:sym typeface="Wingdings" panose="05000000000000000000" pitchFamily="2" charset="2"/>
            </a:endParaRPr>
          </a:p>
          <a:p>
            <a:pPr marL="0" indent="0">
              <a:buFont typeface="Wingdings" pitchFamily="2" charset="2"/>
              <a:buNone/>
            </a:pPr>
            <a:r>
              <a:rPr lang="en-US" altLang="ko-KR" sz="2800" dirty="0" smtClean="0">
                <a:solidFill>
                  <a:schemeClr val="accent3">
                    <a:lumMod val="75000"/>
                  </a:schemeClr>
                </a:solidFill>
                <a:latin typeface="나눔손글씨 펜 OTF" pitchFamily="66" charset="-127"/>
                <a:ea typeface="나눔손글씨 펜 OTF" pitchFamily="66" charset="-127"/>
                <a:sym typeface="Wingdings" panose="05000000000000000000" pitchFamily="2" charset="2"/>
              </a:rPr>
              <a:t>3.1.2 </a:t>
            </a:r>
            <a:r>
              <a:rPr lang="ko-KR" altLang="en-US" sz="2800" dirty="0" smtClean="0">
                <a:solidFill>
                  <a:schemeClr val="accent3">
                    <a:lumMod val="75000"/>
                  </a:schemeClr>
                </a:solidFill>
                <a:latin typeface="나눔손글씨 펜 OTF" pitchFamily="66" charset="-127"/>
                <a:ea typeface="나눔손글씨 펜 OTF" pitchFamily="66" charset="-127"/>
                <a:sym typeface="Wingdings" panose="05000000000000000000" pitchFamily="2" charset="2"/>
              </a:rPr>
              <a:t>에지 모델과 연산자</a:t>
            </a:r>
            <a:endParaRPr lang="en-US" altLang="ko-KR" sz="2800" dirty="0" smtClean="0">
              <a:solidFill>
                <a:schemeClr val="accent3">
                  <a:lumMod val="75000"/>
                </a:schemeClr>
              </a:solidFill>
              <a:latin typeface="나눔손글씨 펜 OTF" pitchFamily="66" charset="-127"/>
              <a:ea typeface="나눔손글씨 펜 OTF" pitchFamily="66" charset="-127"/>
              <a:sym typeface="Wingdings" panose="05000000000000000000" pitchFamily="2" charset="2"/>
            </a:endParaRPr>
          </a:p>
          <a:p>
            <a:pPr marL="0" indent="0">
              <a:buFont typeface="Wingdings" pitchFamily="2" charset="2"/>
              <a:buNone/>
            </a:pPr>
            <a:r>
              <a:rPr lang="en-US" altLang="ko-KR" sz="2800" dirty="0" smtClean="0">
                <a:solidFill>
                  <a:schemeClr val="accent3">
                    <a:lumMod val="75000"/>
                  </a:schemeClr>
                </a:solidFill>
                <a:latin typeface="나눔손글씨 펜 OTF" pitchFamily="66" charset="-127"/>
                <a:ea typeface="나눔손글씨 펜 OTF" pitchFamily="66" charset="-127"/>
                <a:sym typeface="Wingdings" panose="05000000000000000000" pitchFamily="2" charset="2"/>
              </a:rPr>
              <a:t>3.1.3 </a:t>
            </a:r>
            <a:r>
              <a:rPr lang="ko-KR" altLang="en-US" sz="2800" dirty="0" smtClean="0">
                <a:solidFill>
                  <a:schemeClr val="accent3">
                    <a:lumMod val="75000"/>
                  </a:schemeClr>
                </a:solidFill>
                <a:latin typeface="나눔손글씨 펜 OTF" pitchFamily="66" charset="-127"/>
                <a:ea typeface="나눔손글씨 펜 OTF" pitchFamily="66" charset="-127"/>
                <a:sym typeface="Wingdings" panose="05000000000000000000" pitchFamily="2" charset="2"/>
              </a:rPr>
              <a:t>에지 강도와 에지 방향</a:t>
            </a:r>
            <a:endParaRPr lang="en-US" altLang="ko-KR" sz="2800" dirty="0" smtClean="0">
              <a:solidFill>
                <a:schemeClr val="accent3">
                  <a:lumMod val="75000"/>
                </a:schemeClr>
              </a:solidFill>
              <a:latin typeface="나눔손글씨 펜 OTF" pitchFamily="66" charset="-127"/>
              <a:ea typeface="나눔손글씨 펜 OTF" pitchFamily="66" charset="-127"/>
              <a:sym typeface="Wingdings" panose="05000000000000000000" pitchFamily="2" charset="2"/>
            </a:endParaRPr>
          </a:p>
          <a:p>
            <a:pPr marL="0" indent="0">
              <a:buFont typeface="Wingdings" pitchFamily="2" charset="2"/>
              <a:buNone/>
            </a:pP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803935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3.5.1 </a:t>
            </a:r>
            <a:r>
              <a:rPr lang="ko-KR" altLang="en-US" dirty="0" smtClean="0"/>
              <a:t>에지 연결과 선분 근사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249" y="980728"/>
            <a:ext cx="6459015" cy="327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60" y="4238773"/>
            <a:ext cx="6332604" cy="203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4913879"/>
            <a:ext cx="3312368" cy="13616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83242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3.5.1 </a:t>
            </a:r>
            <a:r>
              <a:rPr lang="ko-KR" altLang="en-US" dirty="0" smtClean="0"/>
              <a:t>에지 연결과 선분 근사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선분 근사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두 끝점을 잇는 직선으로부터 가장 먼 점까지의 거리 </a:t>
            </a:r>
            <a:r>
              <a:rPr lang="en-US" altLang="ko-KR" i="1" dirty="0" smtClean="0"/>
              <a:t>h</a:t>
            </a:r>
            <a:r>
              <a:rPr lang="ko-KR" altLang="en-US" dirty="0" smtClean="0"/>
              <a:t>가 </a:t>
            </a:r>
            <a:r>
              <a:rPr lang="ko-KR" altLang="en-US" dirty="0" err="1" smtClean="0"/>
              <a:t>임계값</a:t>
            </a:r>
            <a:r>
              <a:rPr lang="ko-KR" altLang="en-US" dirty="0" smtClean="0"/>
              <a:t> 이내가 될 때까지 선분 분할을 재귀적으로 반복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/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174775"/>
            <a:ext cx="3000025" cy="2046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95346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3.5.2 </a:t>
            </a:r>
            <a:r>
              <a:rPr lang="ko-KR" altLang="en-US" dirty="0" err="1" smtClean="0"/>
              <a:t>허프</a:t>
            </a:r>
            <a:r>
              <a:rPr lang="ko-KR" altLang="en-US" dirty="0" smtClean="0"/>
              <a:t> 변환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허프</a:t>
            </a:r>
            <a:r>
              <a:rPr lang="ko-KR" altLang="en-US" dirty="0" smtClean="0"/>
              <a:t> 변환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에지 연결 과정 없이 선분 검출 </a:t>
            </a:r>
            <a:r>
              <a:rPr lang="en-US" altLang="ko-KR" dirty="0" smtClean="0"/>
              <a:t>(</a:t>
            </a:r>
            <a:r>
              <a:rPr lang="ko-KR" altLang="en-US" dirty="0" smtClean="0"/>
              <a:t>전역 연산을 이용한 지각 군집화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dirty="0" smtClean="0"/>
              <a:t>영상 공간 </a:t>
            </a:r>
            <a:r>
              <a:rPr lang="en-US" altLang="ko-KR" i="1" dirty="0" smtClean="0"/>
              <a:t>y</a:t>
            </a:r>
            <a:r>
              <a:rPr lang="en-US" altLang="ko-KR" dirty="0" smtClean="0"/>
              <a:t>-</a:t>
            </a:r>
            <a:r>
              <a:rPr lang="en-US" altLang="ko-KR" i="1" dirty="0" smtClean="0"/>
              <a:t>x</a:t>
            </a:r>
            <a:r>
              <a:rPr lang="ko-KR" altLang="en-US" dirty="0" smtClean="0"/>
              <a:t>를 기울기 절편 공간 </a:t>
            </a:r>
            <a:r>
              <a:rPr lang="en-US" altLang="ko-KR" i="1" dirty="0" smtClean="0"/>
              <a:t>b</a:t>
            </a:r>
            <a:r>
              <a:rPr lang="en-US" altLang="ko-KR" dirty="0" smtClean="0"/>
              <a:t>-</a:t>
            </a:r>
            <a:r>
              <a:rPr lang="en-US" altLang="ko-KR" i="1" dirty="0" smtClean="0"/>
              <a:t>a</a:t>
            </a:r>
            <a:r>
              <a:rPr lang="ko-KR" altLang="en-US" dirty="0" smtClean="0"/>
              <a:t>로 </a:t>
            </a:r>
            <a:r>
              <a:rPr lang="ko-KR" altLang="en-US" dirty="0" err="1" smtClean="0"/>
              <a:t>매핑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/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402808"/>
            <a:ext cx="6958161" cy="35464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31930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3.5.2 </a:t>
            </a:r>
            <a:r>
              <a:rPr lang="ko-KR" altLang="en-US" dirty="0" err="1" smtClean="0"/>
              <a:t>허프</a:t>
            </a:r>
            <a:r>
              <a:rPr lang="ko-KR" altLang="en-US" dirty="0" smtClean="0"/>
              <a:t> 변환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수직선의 기울기가 </a:t>
            </a:r>
            <a:r>
              <a:rPr lang="ko-KR" altLang="en-US" dirty="0" smtClean="0">
                <a:latin typeface="맑은 고딕"/>
                <a:ea typeface="맑은 고딕"/>
              </a:rPr>
              <a:t>∞인 문제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극좌표계</a:t>
            </a:r>
            <a:r>
              <a:rPr lang="ko-KR" altLang="en-US" dirty="0" smtClean="0"/>
              <a:t> 사용하여 해결</a:t>
            </a:r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/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2978" y="1897372"/>
            <a:ext cx="4965575" cy="3194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6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621875"/>
            <a:ext cx="6120680" cy="31833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61853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3.5.2 </a:t>
            </a:r>
            <a:r>
              <a:rPr lang="ko-KR" altLang="en-US" dirty="0" err="1" smtClean="0"/>
              <a:t>허프</a:t>
            </a:r>
            <a:r>
              <a:rPr lang="ko-KR" altLang="en-US" dirty="0" smtClean="0"/>
              <a:t> 변환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밀집된 곳 찾기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양자화된 누적 배열 이용하여 해결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  <a:p>
            <a:r>
              <a:rPr lang="ko-KR" altLang="en-US" dirty="0" smtClean="0"/>
              <a:t>원 검출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3</a:t>
            </a:r>
            <a:r>
              <a:rPr lang="ko-KR" altLang="en-US" dirty="0" smtClean="0"/>
              <a:t>차원 누적 배열 사용</a:t>
            </a:r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/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3" y="1916832"/>
            <a:ext cx="7281279" cy="2279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8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5468937"/>
            <a:ext cx="5086350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40352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3.5.2 </a:t>
            </a:r>
            <a:r>
              <a:rPr lang="ko-KR" altLang="en-US" dirty="0" err="1" smtClean="0"/>
              <a:t>허프</a:t>
            </a:r>
            <a:r>
              <a:rPr lang="ko-KR" altLang="en-US" dirty="0" smtClean="0"/>
              <a:t> 변환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873339"/>
            <a:ext cx="6912768" cy="5940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78890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3.5.3 RANSAC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RANSAC</a:t>
            </a:r>
          </a:p>
          <a:p>
            <a:pPr lvl="1"/>
            <a:r>
              <a:rPr lang="en-US" altLang="ko-KR" dirty="0" smtClean="0"/>
              <a:t>1981</a:t>
            </a:r>
            <a:r>
              <a:rPr lang="ko-KR" altLang="en-US" dirty="0" smtClean="0"/>
              <a:t>년 </a:t>
            </a:r>
            <a:r>
              <a:rPr lang="en-US" altLang="ko-KR" dirty="0" err="1" smtClean="0"/>
              <a:t>Fischler&amp;Bolles</a:t>
            </a:r>
            <a:r>
              <a:rPr lang="ko-KR" altLang="en-US" dirty="0" smtClean="0"/>
              <a:t>이 제안</a:t>
            </a:r>
            <a:r>
              <a:rPr lang="en-US" altLang="ko-KR" dirty="0" smtClean="0"/>
              <a:t> [Fischler81]</a:t>
            </a:r>
          </a:p>
          <a:p>
            <a:pPr lvl="1"/>
            <a:r>
              <a:rPr lang="ko-KR" altLang="en-US" dirty="0" err="1" smtClean="0"/>
              <a:t>인라이어를</a:t>
            </a:r>
            <a:r>
              <a:rPr lang="en-US" altLang="ko-KR" dirty="0" smtClean="0"/>
              <a:t> </a:t>
            </a:r>
            <a:r>
              <a:rPr lang="ko-KR" altLang="en-US" dirty="0" smtClean="0"/>
              <a:t>찾아 어떤 모델을 </a:t>
            </a:r>
            <a:r>
              <a:rPr lang="ko-KR" altLang="en-US" dirty="0" err="1" smtClean="0"/>
              <a:t>적합시키는</a:t>
            </a:r>
            <a:r>
              <a:rPr lang="ko-KR" altLang="en-US" dirty="0" smtClean="0"/>
              <a:t> 기법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난수</a:t>
            </a:r>
            <a:r>
              <a:rPr lang="ko-KR" altLang="en-US" dirty="0" smtClean="0"/>
              <a:t> 생성하여 </a:t>
            </a:r>
            <a:r>
              <a:rPr lang="ko-KR" altLang="en-US" dirty="0" err="1" smtClean="0"/>
              <a:t>인라이어</a:t>
            </a:r>
            <a:r>
              <a:rPr lang="ko-KR" altLang="en-US" dirty="0" smtClean="0"/>
              <a:t> 군집을 찾기 때문에 임의성 지님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r>
              <a:rPr lang="ko-KR" altLang="en-US" dirty="0" smtClean="0"/>
              <a:t>선분 검출에 적용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모델은 직선의 방정식 </a:t>
            </a:r>
            <a:r>
              <a:rPr lang="en-US" altLang="ko-KR" i="1" dirty="0" smtClean="0"/>
              <a:t>y</a:t>
            </a:r>
            <a:r>
              <a:rPr lang="en-US" altLang="ko-KR" dirty="0" smtClean="0"/>
              <a:t>=</a:t>
            </a:r>
            <a:r>
              <a:rPr lang="en-US" altLang="ko-KR" i="1" dirty="0" err="1" smtClean="0"/>
              <a:t>ax</a:t>
            </a:r>
            <a:r>
              <a:rPr lang="en-US" altLang="ko-KR" dirty="0" err="1" smtClean="0"/>
              <a:t>+</a:t>
            </a:r>
            <a:r>
              <a:rPr lang="en-US" altLang="ko-KR" i="1" dirty="0" err="1" smtClean="0"/>
              <a:t>b</a:t>
            </a:r>
            <a:endParaRPr lang="en-US" altLang="ko-KR" i="1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marL="0" indent="0">
              <a:buNone/>
            </a:pPr>
            <a:endParaRPr lang="en-US" altLang="ko-KR" dirty="0" smtClean="0"/>
          </a:p>
          <a:p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/>
          </a:p>
        </p:txBody>
      </p:sp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708" y="3789040"/>
            <a:ext cx="7305539" cy="1944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92438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3.5.3 RANSAC </a:t>
            </a:r>
            <a:endParaRPr lang="ko-KR" alt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752" y="908720"/>
            <a:ext cx="7607333" cy="5589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25619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3.1.1 </a:t>
            </a:r>
            <a:r>
              <a:rPr lang="ko-KR" altLang="en-US" dirty="0" smtClean="0"/>
              <a:t>디지털 영상의 미분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/>
              <a:t>1</a:t>
            </a:r>
            <a:r>
              <a:rPr lang="ko-KR" altLang="en-US" dirty="0" smtClean="0"/>
              <a:t>차원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연속 공간에서 미분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  <a:p>
            <a:pPr lvl="1"/>
            <a:r>
              <a:rPr lang="ko-KR" altLang="en-US" dirty="0" smtClean="0"/>
              <a:t>디지털 </a:t>
            </a:r>
            <a:r>
              <a:rPr lang="en-US" altLang="ko-KR" dirty="0" smtClean="0"/>
              <a:t>(</a:t>
            </a:r>
            <a:r>
              <a:rPr lang="ko-KR" altLang="en-US" dirty="0" smtClean="0"/>
              <a:t>이산</a:t>
            </a:r>
            <a:r>
              <a:rPr lang="en-US" altLang="ko-KR" dirty="0" smtClean="0"/>
              <a:t>) </a:t>
            </a:r>
            <a:r>
              <a:rPr lang="ko-KR" altLang="en-US" dirty="0" smtClean="0"/>
              <a:t>공간에서 미분</a:t>
            </a:r>
            <a:endParaRPr lang="en-US" altLang="ko-KR" dirty="0" smtClean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8570" y="1785901"/>
            <a:ext cx="5869409" cy="5890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8237" y="3091313"/>
            <a:ext cx="5906170" cy="9346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43" y="4185468"/>
            <a:ext cx="7092364" cy="2016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그룹 4"/>
          <p:cNvGrpSpPr/>
          <p:nvPr/>
        </p:nvGrpSpPr>
        <p:grpSpPr>
          <a:xfrm>
            <a:off x="5129373" y="3619763"/>
            <a:ext cx="1642763" cy="338554"/>
            <a:chOff x="5129373" y="3619763"/>
            <a:chExt cx="1642763" cy="338554"/>
          </a:xfrm>
        </p:grpSpPr>
        <p:sp>
          <p:nvSpPr>
            <p:cNvPr id="4" name="TextBox 3"/>
            <p:cNvSpPr txBox="1"/>
            <p:nvPr/>
          </p:nvSpPr>
          <p:spPr>
            <a:xfrm>
              <a:off x="5489413" y="3619763"/>
              <a:ext cx="128272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 smtClean="0"/>
                <a:t>에지 연산자</a:t>
              </a:r>
              <a:endParaRPr lang="ko-KR" altLang="en-US" sz="1600" dirty="0"/>
            </a:p>
          </p:txBody>
        </p:sp>
        <p:cxnSp>
          <p:nvCxnSpPr>
            <p:cNvPr id="6" name="직선 화살표 연결선 5"/>
            <p:cNvCxnSpPr/>
            <p:nvPr/>
          </p:nvCxnSpPr>
          <p:spPr>
            <a:xfrm flipH="1">
              <a:off x="5129373" y="3789040"/>
              <a:ext cx="360040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22822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3.1.2 </a:t>
            </a:r>
            <a:r>
              <a:rPr lang="ko-KR" altLang="en-US" dirty="0" smtClean="0"/>
              <a:t>에지 모델과 연산자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계단 </a:t>
            </a:r>
            <a:r>
              <a:rPr lang="ko-KR" altLang="en-US" dirty="0" err="1" smtClean="0"/>
              <a:t>에지와</a:t>
            </a:r>
            <a:r>
              <a:rPr lang="ko-KR" altLang="en-US" dirty="0" smtClean="0"/>
              <a:t> 램프 에지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자연 영상에서는 주로 램프 에지가 나타남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r>
              <a:rPr lang="en-US" altLang="ko-KR" dirty="0" smtClean="0"/>
              <a:t>2</a:t>
            </a:r>
            <a:r>
              <a:rPr lang="ko-KR" altLang="en-US" dirty="0" smtClean="0"/>
              <a:t>차 미분</a:t>
            </a:r>
            <a:endParaRPr lang="en-US" altLang="ko-KR" dirty="0" smtClean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955180"/>
            <a:ext cx="4310383" cy="2284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5013176"/>
            <a:ext cx="5741079" cy="1607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38903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3.1.2 </a:t>
            </a:r>
            <a:r>
              <a:rPr lang="ko-KR" altLang="en-US" dirty="0" smtClean="0"/>
              <a:t>에지 모델과 연산자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램프 </a:t>
            </a:r>
            <a:r>
              <a:rPr lang="ko-KR" altLang="en-US" dirty="0" err="1" smtClean="0"/>
              <a:t>에지에서</a:t>
            </a:r>
            <a:r>
              <a:rPr lang="ko-KR" altLang="en-US" dirty="0" smtClean="0"/>
              <a:t> 미분의 반응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ko-KR" altLang="en-US" dirty="0" smtClean="0"/>
              <a:t>에지 검출 과정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1</a:t>
            </a:r>
            <a:r>
              <a:rPr lang="ko-KR" altLang="en-US" dirty="0" smtClean="0"/>
              <a:t>차 미분에서 봉우리 또는 </a:t>
            </a:r>
            <a:r>
              <a:rPr lang="en-US" altLang="ko-KR" dirty="0" smtClean="0"/>
              <a:t>2</a:t>
            </a:r>
            <a:r>
              <a:rPr lang="ko-KR" altLang="en-US" dirty="0" smtClean="0"/>
              <a:t>차 미분에서 </a:t>
            </a:r>
            <a:r>
              <a:rPr lang="ko-KR" altLang="en-US" dirty="0" err="1" smtClean="0"/>
              <a:t>영교차를</a:t>
            </a:r>
            <a:r>
              <a:rPr lang="ko-KR" altLang="en-US" dirty="0" smtClean="0"/>
              <a:t> 찾음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두꺼운 </a:t>
            </a:r>
            <a:r>
              <a:rPr lang="ko-KR" altLang="en-US" dirty="0" err="1" smtClean="0"/>
              <a:t>에지에서</a:t>
            </a:r>
            <a:r>
              <a:rPr lang="ko-KR" altLang="en-US" dirty="0" smtClean="0"/>
              <a:t> 위치 찾기 적용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556" y="1628799"/>
            <a:ext cx="3506475" cy="25202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58799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3.1.2 </a:t>
            </a:r>
            <a:r>
              <a:rPr lang="ko-KR" altLang="en-US" dirty="0" smtClean="0"/>
              <a:t>에지 모델과 연산자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현실에서는</a:t>
            </a:r>
            <a:r>
              <a:rPr lang="en-US" altLang="ko-KR" dirty="0" smtClean="0"/>
              <a:t>,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잡음 때문에 </a:t>
            </a:r>
            <a:r>
              <a:rPr lang="ko-KR" altLang="en-US" dirty="0" err="1" smtClean="0"/>
              <a:t>스무딩</a:t>
            </a:r>
            <a:r>
              <a:rPr lang="ko-KR" altLang="en-US" dirty="0" smtClean="0"/>
              <a:t> 필</a:t>
            </a:r>
            <a:r>
              <a:rPr lang="ko-KR" altLang="en-US" dirty="0"/>
              <a:t>요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예</a:t>
            </a:r>
            <a:r>
              <a:rPr lang="en-US" altLang="ko-KR" dirty="0" smtClean="0"/>
              <a:t>) 100 100 100 100 170 170 170 …</a:t>
            </a:r>
            <a:r>
              <a:rPr lang="en-US" altLang="ko-KR" dirty="0" smtClean="0">
                <a:sym typeface="Wingdings" panose="05000000000000000000" pitchFamily="2" charset="2"/>
              </a:rPr>
              <a:t> 98 97 101 102 168 170 169 …</a:t>
            </a:r>
          </a:p>
          <a:p>
            <a:pPr lvl="1"/>
            <a:r>
              <a:rPr lang="el-GR" altLang="ko-KR" i="1" dirty="0" smtClean="0">
                <a:latin typeface="맑은 고딕"/>
                <a:ea typeface="맑은 고딕"/>
              </a:rPr>
              <a:t>Δ</a:t>
            </a:r>
            <a:r>
              <a:rPr lang="en-US" altLang="ko-KR" i="1" dirty="0" smtClean="0">
                <a:latin typeface="맑은 고딕"/>
                <a:ea typeface="맑은 고딕"/>
              </a:rPr>
              <a:t>x</a:t>
            </a:r>
            <a:r>
              <a:rPr lang="en-US" altLang="ko-KR" dirty="0" smtClean="0">
                <a:latin typeface="맑은 고딕"/>
                <a:ea typeface="맑은 고딕"/>
              </a:rPr>
              <a:t>=2</a:t>
            </a:r>
            <a:r>
              <a:rPr lang="ko-KR" altLang="en-US" dirty="0" smtClean="0">
                <a:latin typeface="맑은 고딕"/>
                <a:ea typeface="맑은 고딕"/>
              </a:rPr>
              <a:t>인 연산자로 확장</a:t>
            </a:r>
            <a:endParaRPr lang="en-US" altLang="ko-KR" dirty="0" smtClean="0">
              <a:latin typeface="맑은 고딕"/>
              <a:ea typeface="맑은 고딕"/>
            </a:endParaRPr>
          </a:p>
          <a:p>
            <a:pPr lvl="1"/>
            <a:endParaRPr lang="en-US" altLang="ko-KR" dirty="0">
              <a:latin typeface="맑은 고딕"/>
              <a:ea typeface="맑은 고딕"/>
            </a:endParaRPr>
          </a:p>
          <a:p>
            <a:pPr lvl="1"/>
            <a:endParaRPr lang="en-US" altLang="ko-KR" dirty="0" smtClean="0">
              <a:latin typeface="맑은 고딕"/>
              <a:ea typeface="맑은 고딕"/>
            </a:endParaRPr>
          </a:p>
          <a:p>
            <a:pPr lvl="1"/>
            <a:endParaRPr lang="en-US" altLang="ko-KR" dirty="0">
              <a:latin typeface="맑은 고딕"/>
              <a:ea typeface="맑은 고딕"/>
            </a:endParaRPr>
          </a:p>
          <a:p>
            <a:pPr lvl="1"/>
            <a:endParaRPr lang="en-US" altLang="ko-KR" dirty="0" smtClean="0">
              <a:latin typeface="맑은 고딕"/>
              <a:ea typeface="맑은 고딕"/>
            </a:endParaRPr>
          </a:p>
          <a:p>
            <a:pPr lvl="1"/>
            <a:r>
              <a:rPr lang="en-US" altLang="ko-KR" dirty="0" smtClean="0">
                <a:latin typeface="맑은 고딕"/>
                <a:ea typeface="맑은 고딕"/>
              </a:rPr>
              <a:t>2</a:t>
            </a:r>
            <a:r>
              <a:rPr lang="ko-KR" altLang="en-US" dirty="0" smtClean="0">
                <a:latin typeface="맑은 고딕"/>
                <a:ea typeface="맑은 고딕"/>
              </a:rPr>
              <a:t>차원으로 확장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2644951"/>
            <a:ext cx="5522068" cy="968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244" y="4513187"/>
            <a:ext cx="7230369" cy="13363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63264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3.1.2 </a:t>
            </a:r>
            <a:r>
              <a:rPr lang="ko-KR" altLang="en-US" dirty="0" smtClean="0"/>
              <a:t>에지 모델과 연산자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정방형으로</a:t>
            </a:r>
            <a:r>
              <a:rPr lang="en-US" altLang="ko-KR" dirty="0" smtClean="0"/>
              <a:t> </a:t>
            </a:r>
            <a:r>
              <a:rPr lang="ko-KR" altLang="en-US" dirty="0" smtClean="0"/>
              <a:t>확장하여 </a:t>
            </a:r>
            <a:r>
              <a:rPr lang="ko-KR" altLang="en-US" dirty="0" err="1" smtClean="0"/>
              <a:t>스무딩</a:t>
            </a:r>
            <a:r>
              <a:rPr lang="ko-KR" altLang="en-US" dirty="0" smtClean="0"/>
              <a:t> 효과 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556792"/>
            <a:ext cx="5760640" cy="17776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00208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vert="horz" lIns="91440" tIns="45720" rIns="91440" bIns="45720" rtlCol="0" anchor="ctr">
        <a:normAutofit/>
      </a:bodyPr>
      <a:lstStyle>
        <a:defPPr>
          <a:defRPr sz="3600" dirty="0" smtClean="0"/>
        </a:defPPr>
      </a:lst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944</TotalTime>
  <Words>750</Words>
  <Application>Microsoft Office PowerPoint</Application>
  <PresentationFormat>화면 슬라이드 쇼(4:3)</PresentationFormat>
  <Paragraphs>428</Paragraphs>
  <Slides>47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47</vt:i4>
      </vt:variant>
    </vt:vector>
  </HeadingPairs>
  <TitlesOfParts>
    <vt:vector size="56" baseType="lpstr">
      <vt:lpstr>굴림</vt:lpstr>
      <vt:lpstr>Arial</vt:lpstr>
      <vt:lpstr>나눔손글씨 펜</vt:lpstr>
      <vt:lpstr>맑은 고딕</vt:lpstr>
      <vt:lpstr>Wingdings</vt:lpstr>
      <vt:lpstr>HY견고딕</vt:lpstr>
      <vt:lpstr>나눔손글씨 펜 OTF</vt:lpstr>
      <vt:lpstr>Tahoma</vt:lpstr>
      <vt:lpstr>1_Office 테마</vt:lpstr>
      <vt:lpstr>3장. 에지 검출</vt:lpstr>
      <vt:lpstr>PREVIEW</vt:lpstr>
      <vt:lpstr>PowerPoint 프레젠테이션</vt:lpstr>
      <vt:lpstr>3.1 에지 검출의 기초 </vt:lpstr>
      <vt:lpstr>3.1.1 디지털 영상의 미분</vt:lpstr>
      <vt:lpstr>3.1.2 에지 모델과 연산자</vt:lpstr>
      <vt:lpstr>3.1.2 에지 모델과 연산자</vt:lpstr>
      <vt:lpstr>3.1.2 에지 모델과 연산자</vt:lpstr>
      <vt:lpstr>3.1.2 에지 모델과 연산자</vt:lpstr>
      <vt:lpstr>3.1.3 에지 강도와 에지 방향</vt:lpstr>
      <vt:lpstr>3.1.3 에지 강도와 에지 방향</vt:lpstr>
      <vt:lpstr>3.1.3 에지 강도와 에지 방향</vt:lpstr>
      <vt:lpstr>3.2 영교차 이론 </vt:lpstr>
      <vt:lpstr>3.2.1 가우시안과 다중 스케일 효과 </vt:lpstr>
      <vt:lpstr>3.2.1 가우시안과 다중 스케일 효과 </vt:lpstr>
      <vt:lpstr>3.2.1 가우시안과 다중 스케일 효과 </vt:lpstr>
      <vt:lpstr>3.2.1 가우시안과 다중 스케일 효과 </vt:lpstr>
      <vt:lpstr>3.2.2 LOG 필터 </vt:lpstr>
      <vt:lpstr>3.2.2 LOG 필터 </vt:lpstr>
      <vt:lpstr>3.2.2 LOG 필터 </vt:lpstr>
      <vt:lpstr>3.2.2 LOG 필터 </vt:lpstr>
      <vt:lpstr>3.2.2 LOG 필터 </vt:lpstr>
      <vt:lpstr>3.2.2 LOG 필터 </vt:lpstr>
      <vt:lpstr>3.3 캐니 에지 </vt:lpstr>
      <vt:lpstr>3.3 캐니 에지 </vt:lpstr>
      <vt:lpstr>3.3 캐니 에지 </vt:lpstr>
      <vt:lpstr>3.3 캐니 에지 </vt:lpstr>
      <vt:lpstr>3.3 캐니 에지 </vt:lpstr>
      <vt:lpstr>3.3 캐니 에지 </vt:lpstr>
      <vt:lpstr>3.4 컬러 에지 </vt:lpstr>
      <vt:lpstr>3.4 컬러 에지 </vt:lpstr>
      <vt:lpstr>3.4 컬러 에지 </vt:lpstr>
      <vt:lpstr>3.5 선분 검출 </vt:lpstr>
      <vt:lpstr>3.5.1 에지 연결과 선분 근사 </vt:lpstr>
      <vt:lpstr>3.5.1 에지 연결과 선분 근사 </vt:lpstr>
      <vt:lpstr>3.5.1 에지 연결과 선분 근사 </vt:lpstr>
      <vt:lpstr>3.5.1 에지 연결과 선분 근사 </vt:lpstr>
      <vt:lpstr>3.5.1 에지 연결과 선분 근사 </vt:lpstr>
      <vt:lpstr>3.5.1 에지 연결과 선분 근사 </vt:lpstr>
      <vt:lpstr>3.5.1 에지 연결과 선분 근사 </vt:lpstr>
      <vt:lpstr>3.5.1 에지 연결과 선분 근사 </vt:lpstr>
      <vt:lpstr>3.5.2 허프 변환 </vt:lpstr>
      <vt:lpstr>3.5.2 허프 변환 </vt:lpstr>
      <vt:lpstr>3.5.2 허프 변환 </vt:lpstr>
      <vt:lpstr>3.5.2 허프 변환 </vt:lpstr>
      <vt:lpstr>3.5.3 RANSAC </vt:lpstr>
      <vt:lpstr>3.5.3 RANSAC </vt:lpstr>
    </vt:vector>
  </TitlesOfParts>
  <Company>R&amp;D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오일석</dc:creator>
  <cp:lastModifiedBy>김이화</cp:lastModifiedBy>
  <cp:revision>74</cp:revision>
  <dcterms:created xsi:type="dcterms:W3CDTF">2006-10-05T04:04:58Z</dcterms:created>
  <dcterms:modified xsi:type="dcterms:W3CDTF">2014-08-25T02:29:57Z</dcterms:modified>
</cp:coreProperties>
</file>